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4208" r:id="rId2"/>
    <p:sldId id="259" r:id="rId3"/>
    <p:sldId id="4182" r:id="rId4"/>
    <p:sldId id="4205" r:id="rId5"/>
    <p:sldId id="4185" r:id="rId6"/>
    <p:sldId id="4186" r:id="rId7"/>
    <p:sldId id="4206" r:id="rId8"/>
    <p:sldId id="4187" r:id="rId9"/>
    <p:sldId id="4189" r:id="rId10"/>
    <p:sldId id="4190" r:id="rId11"/>
    <p:sldId id="4192" r:id="rId12"/>
    <p:sldId id="4193" r:id="rId13"/>
    <p:sldId id="4194" r:id="rId14"/>
    <p:sldId id="4196" r:id="rId15"/>
    <p:sldId id="4207" r:id="rId16"/>
    <p:sldId id="4198" r:id="rId17"/>
    <p:sldId id="4199" r:id="rId18"/>
    <p:sldId id="4200" r:id="rId19"/>
    <p:sldId id="4201" r:id="rId20"/>
    <p:sldId id="4202" r:id="rId21"/>
    <p:sldId id="4203" r:id="rId22"/>
    <p:sldId id="4195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75DEB1-4400-4A00-ABD5-8DA7E3A24A59}">
          <p14:sldIdLst>
            <p14:sldId id="4208"/>
            <p14:sldId id="259"/>
            <p14:sldId id="4182"/>
            <p14:sldId id="4205"/>
            <p14:sldId id="4185"/>
            <p14:sldId id="4186"/>
            <p14:sldId id="4206"/>
            <p14:sldId id="4187"/>
            <p14:sldId id="4189"/>
            <p14:sldId id="4190"/>
            <p14:sldId id="4192"/>
            <p14:sldId id="4193"/>
            <p14:sldId id="4194"/>
            <p14:sldId id="4196"/>
            <p14:sldId id="4207"/>
            <p14:sldId id="4198"/>
            <p14:sldId id="4199"/>
            <p14:sldId id="4200"/>
            <p14:sldId id="4201"/>
            <p14:sldId id="4202"/>
            <p14:sldId id="4203"/>
            <p14:sldId id="41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E7"/>
    <a:srgbClr val="751141"/>
    <a:srgbClr val="578BFF"/>
    <a:srgbClr val="002986"/>
    <a:srgbClr val="FF2600"/>
    <a:srgbClr val="EDA89D"/>
    <a:srgbClr val="0047EC"/>
    <a:srgbClr val="85ABFF"/>
    <a:srgbClr val="00277E"/>
    <a:srgbClr val="004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91C2B-2770-4DC2-B72E-0F64E865EA78}" v="23" dt="2024-10-01T11:28:06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72" autoAdjust="0"/>
  </p:normalViewPr>
  <p:slideViewPr>
    <p:cSldViewPr snapToGrid="0">
      <p:cViewPr varScale="1">
        <p:scale>
          <a:sx n="66" d="100"/>
          <a:sy n="66" d="100"/>
        </p:scale>
        <p:origin x="193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2293F-65C2-3348-8694-11DFCCEB923D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FF10E-A73D-004B-9DCC-C87E0AAB7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7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677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77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541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30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240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584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625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501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70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151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14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730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928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55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10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06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99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30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83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914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59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67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10639"/>
            <a:ext cx="7772400" cy="1752283"/>
          </a:xfrm>
        </p:spPr>
        <p:txBody>
          <a:bodyPr anchor="b">
            <a:normAutofit/>
          </a:bodyPr>
          <a:lstStyle>
            <a:lvl1pPr algn="ctr">
              <a:defRPr sz="4000" cap="all" baseline="0"/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5499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les sous-titres du masque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330C4-8942-F14C-BD6E-DC8935EE00FD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err="1">
                <a:solidFill>
                  <a:srgbClr val="0059FF"/>
                </a:solidFill>
              </a:rPr>
              <a:t>www.institutdesactuaires.com</a:t>
            </a:r>
            <a:endParaRPr lang="fr-FR" sz="1000">
              <a:solidFill>
                <a:srgbClr val="0059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D855DD-11E2-CC42-AEF2-48DE1ED04FF7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/>
              <a:t>4, rue Chauveau-Lagarde – 75008 Paris – tél. 01 44 51 72 72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BDE8BA-AA91-3749-A185-505AEBC0C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0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ans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55863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872A9-9AB5-1A47-A776-9317FA447CD2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err="1">
                <a:solidFill>
                  <a:srgbClr val="0059FF"/>
                </a:solidFill>
              </a:rPr>
              <a:t>www.institutdesactuaires.com</a:t>
            </a:r>
            <a:endParaRPr lang="fr-FR" sz="1000">
              <a:solidFill>
                <a:srgbClr val="0059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384EA8-0243-5C4E-9A4D-61947E2BFD9C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/>
              <a:t>4, rue Chauveau-Lagarde – 75008 Paris – tél. 01 44 51 72 72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B0A223F-9D1C-534E-AF0C-23DF3CEDD3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4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10639"/>
            <a:ext cx="7772400" cy="1752283"/>
          </a:xfrm>
        </p:spPr>
        <p:txBody>
          <a:bodyPr anchor="b">
            <a:normAutofit/>
          </a:bodyPr>
          <a:lstStyle>
            <a:lvl1pPr algn="ctr">
              <a:defRPr sz="4000" cap="all" baseline="0"/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5499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les sous-titres du masque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49F6B-E802-1846-9820-4167A80C2BEB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err="1">
                <a:solidFill>
                  <a:srgbClr val="0059FF"/>
                </a:solidFill>
              </a:rPr>
              <a:t>www.institutdesactuaires.com</a:t>
            </a:r>
            <a:endParaRPr lang="fr-FR" sz="1000">
              <a:solidFill>
                <a:srgbClr val="0059F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07668F-5A12-8B40-B81F-2A596EA42B33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/>
              <a:t>4, rue Chauveau-Lagarde – 75008 Paris – tél. 01 44 51 72 72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7520C8-005C-9D49-A365-A03C0094E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8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Text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5499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corps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8CDDA5-1D1A-7841-B988-95D11C0017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1865313"/>
            <a:ext cx="6858000" cy="1092804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pPr lvl="0"/>
            <a:r>
              <a:rPr lang="fr-FR"/>
              <a:t>Texte corps 28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BF8FA-0E8D-2F4C-A64E-03B23191398E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err="1">
                <a:solidFill>
                  <a:srgbClr val="0059FF"/>
                </a:solidFill>
              </a:rPr>
              <a:t>www.institutdesactuaires.com</a:t>
            </a:r>
            <a:endParaRPr lang="fr-FR" sz="1000">
              <a:solidFill>
                <a:srgbClr val="0059F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8259B5-899B-4E40-B4CC-0ABE6F6D9AFA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/>
              <a:t>4, rue Chauveau-Lagarde – 75008 Paris – tél. 01 44 51 72 72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3AF4DF-2E8C-234E-9A10-19A8821E8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5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47625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3B914D80-839F-974C-BD45-9A98B7E08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2243137"/>
            <a:ext cx="2371725" cy="23717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  12">
            <a:extLst>
              <a:ext uri="{FF2B5EF4-FFF2-40B4-BE49-F238E27FC236}">
                <a16:creationId xmlns:a16="http://schemas.microsoft.com/office/drawing/2014/main" id="{38CBEE5F-C1F3-3D45-B427-A3DEB6DB00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6989" y="2216704"/>
            <a:ext cx="2371725" cy="2371725"/>
          </a:xfrm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  12">
            <a:extLst>
              <a:ext uri="{FF2B5EF4-FFF2-40B4-BE49-F238E27FC236}">
                <a16:creationId xmlns:a16="http://schemas.microsoft.com/office/drawing/2014/main" id="{E3B9F31F-1B25-E04E-AE6F-3A403708BC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87818" y="2235821"/>
            <a:ext cx="2371725" cy="23717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F294CAD3-6690-C14F-80F5-2F28AA2D9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1" y="4704418"/>
            <a:ext cx="2371722" cy="576262"/>
          </a:xfrm>
          <a:solidFill>
            <a:schemeClr val="tx1"/>
          </a:solidFill>
        </p:spPr>
        <p:txBody>
          <a:bodyPr anchor="ctr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115500E7-85A4-1A44-BE27-D2ACB4540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87817" y="4704418"/>
            <a:ext cx="2371725" cy="576262"/>
          </a:xfrm>
          <a:solidFill>
            <a:schemeClr val="tx1"/>
          </a:solidFill>
        </p:spPr>
        <p:txBody>
          <a:bodyPr anchor="ctr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3BFE98AE-FC83-1C4C-A87B-256491821F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6989" y="4704418"/>
            <a:ext cx="2371725" cy="576262"/>
          </a:xfrm>
          <a:solidFill>
            <a:schemeClr val="tx1"/>
          </a:solidFill>
        </p:spPr>
        <p:txBody>
          <a:bodyPr anchor="ctr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C55BDC9-0A07-374D-BF15-3FF3E31073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5479084"/>
            <a:ext cx="7886699" cy="66040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fr-FR"/>
              <a:t>Paragraphe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DEEEEF-7A27-C343-B356-4A67B7312742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err="1">
                <a:solidFill>
                  <a:srgbClr val="0059FF"/>
                </a:solidFill>
              </a:rPr>
              <a:t>www.institutdesactuaires.com</a:t>
            </a:r>
            <a:endParaRPr lang="fr-FR" sz="1000">
              <a:solidFill>
                <a:srgbClr val="0059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22F38B1-2481-6F4B-93C9-72F7BE637686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/>
              <a:t>4, rue Chauveau-Lagarde – 75008 Paris – tél. 01 44 51 72 72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42D2278-5F20-E647-BB6D-09ACE08F81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17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 bloc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55863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F294CAD3-6690-C14F-80F5-2F28AA2D9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1" y="2243137"/>
            <a:ext cx="2371722" cy="462109"/>
          </a:xfrm>
          <a:noFill/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115500E7-85A4-1A44-BE27-D2ACB4540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87817" y="2243137"/>
            <a:ext cx="2371725" cy="462109"/>
          </a:xfrm>
          <a:noFill/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3BFE98AE-FC83-1C4C-A87B-256491821F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6989" y="2216704"/>
            <a:ext cx="2371725" cy="488542"/>
          </a:xfrm>
          <a:noFill/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C55BDC9-0A07-374D-BF15-3FF3E31073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5000926"/>
            <a:ext cx="7886699" cy="1138558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fr-FR"/>
              <a:t>Paragraphe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DCADE4A-2398-9F4A-B384-270510658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286" y="2820622"/>
            <a:ext cx="2371722" cy="2054543"/>
          </a:xfrm>
          <a:noFill/>
        </p:spPr>
        <p:txBody>
          <a:bodyPr anchor="t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225905AA-2499-8245-A124-9A4D0C5B04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4452" y="2820622"/>
            <a:ext cx="2371725" cy="2054543"/>
          </a:xfrm>
          <a:noFill/>
        </p:spPr>
        <p:txBody>
          <a:bodyPr anchor="t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990175E5-E497-BA49-91EF-5DDE7F971E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24" y="2794189"/>
            <a:ext cx="2371725" cy="2009856"/>
          </a:xfrm>
          <a:noFill/>
        </p:spPr>
        <p:txBody>
          <a:bodyPr anchor="t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130BD6-0836-A843-841D-A69CB3D96D41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err="1">
                <a:solidFill>
                  <a:srgbClr val="0059FF"/>
                </a:solidFill>
              </a:rPr>
              <a:t>www.institutdesactuaires.com</a:t>
            </a:r>
            <a:endParaRPr lang="fr-FR" sz="1000">
              <a:solidFill>
                <a:srgbClr val="0059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1D2D657-9F5B-8844-BCC5-3439764D7212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/>
              <a:t>4, rue Chauveau-Lagarde – 75008 Paris – tél. 01 44 51 72 72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E6A1C4D-0BFC-E144-942B-16EEDF9B6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14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blocs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55863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F294CAD3-6690-C14F-80F5-2F28AA2D9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2243137"/>
            <a:ext cx="3750309" cy="462109"/>
          </a:xfrm>
          <a:noFill/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3BFE98AE-FC83-1C4C-A87B-256491821F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65043" y="2216704"/>
            <a:ext cx="3753671" cy="488542"/>
          </a:xfrm>
          <a:noFill/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C55BDC9-0A07-374D-BF15-3FF3E31073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5000926"/>
            <a:ext cx="7886699" cy="1138558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fr-FR"/>
              <a:t>Paragraphe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DCADE4A-2398-9F4A-B384-270510658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286" y="2820622"/>
            <a:ext cx="3750308" cy="2054543"/>
          </a:xfrm>
          <a:noFill/>
        </p:spPr>
        <p:txBody>
          <a:bodyPr anchor="t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990175E5-E497-BA49-91EF-5DDE7F971E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8408" y="2794189"/>
            <a:ext cx="3746941" cy="2009856"/>
          </a:xfrm>
          <a:noFill/>
        </p:spPr>
        <p:txBody>
          <a:bodyPr anchor="t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15E64D-4A13-814A-8B5D-2CF119B2B8D4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err="1">
                <a:solidFill>
                  <a:srgbClr val="0059FF"/>
                </a:solidFill>
              </a:rPr>
              <a:t>www.institutdesactuaires.com</a:t>
            </a:r>
            <a:endParaRPr lang="fr-FR" sz="1000">
              <a:solidFill>
                <a:srgbClr val="0059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962E95-DDF5-A44A-82DF-0D2FBC137199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/>
              <a:t>4, rue Chauveau-Lagarde – 75008 Paris – tél. 01 44 51 72 72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D943A55-D993-9A4F-A98D-652DDD459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18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images +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55863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3B914D80-839F-974C-BD45-9A98B7E08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2243137"/>
            <a:ext cx="2371725" cy="2371725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C55BDC9-0A07-374D-BF15-3FF3E31073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4811743"/>
            <a:ext cx="7886699" cy="1327741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fr-FR"/>
              <a:t>Paragraphe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8AC42EF-7B64-5C49-A7C9-678B833A6E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3760" y="2243759"/>
            <a:ext cx="5101590" cy="2371103"/>
          </a:xfrm>
        </p:spPr>
        <p:txBody>
          <a:bodyPr anchor="ctr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fr-FR"/>
              <a:t>Texte avec puce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Texte avec puce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Texte avec puce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Texte avec puce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804BA0-DEF6-9A41-AA50-F58877FCA98C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err="1">
                <a:solidFill>
                  <a:srgbClr val="0059FF"/>
                </a:solidFill>
              </a:rPr>
              <a:t>www.institutdesactuaires.com</a:t>
            </a:r>
            <a:endParaRPr lang="fr-FR" sz="1000">
              <a:solidFill>
                <a:srgbClr val="0059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C1AD0B5-1933-4742-8ED8-79D8CC845209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/>
              <a:t>4, rue Chauveau-Lagarde – 75008 Paris – tél. 01 44 51 72 72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6D12F3B-0EC9-8344-9FD8-02D731376E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5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image + puce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55863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3B914D80-839F-974C-BD45-9A98B7E08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2243137"/>
            <a:ext cx="2371725" cy="2371725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C55BDC9-0A07-374D-BF15-3FF3E31073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4811743"/>
            <a:ext cx="7886699" cy="1327741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fr-FR"/>
              <a:t>Paragraphe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8AC42EF-7B64-5C49-A7C9-678B833A6E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3760" y="2243759"/>
            <a:ext cx="5101590" cy="2371103"/>
          </a:xfrm>
        </p:spPr>
        <p:txBody>
          <a:bodyPr anchor="ctr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fr-FR"/>
              <a:t>Texte avec puce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tabLst/>
              <a:defRPr/>
            </a:pPr>
            <a:r>
              <a:rPr lang="fr-FR"/>
              <a:t>Texte avec puce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tabLst/>
              <a:defRPr/>
            </a:pPr>
            <a:r>
              <a:rPr lang="fr-FR"/>
              <a:t>Texte avec puce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tabLst/>
              <a:defRPr/>
            </a:pPr>
            <a:r>
              <a:rPr lang="fr-FR"/>
              <a:t>Texte avec puce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9F688-383B-1549-8366-AF74EB314349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err="1">
                <a:solidFill>
                  <a:srgbClr val="0059FF"/>
                </a:solidFill>
              </a:rPr>
              <a:t>www.institutdesactuaires.com</a:t>
            </a:r>
            <a:endParaRPr lang="fr-FR" sz="1000">
              <a:solidFill>
                <a:srgbClr val="0059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52EA934-3AAE-8448-A374-BEBB4180F2A4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/>
              <a:t>4, rue Chauveau-Lagarde – 75008 Paris – tél. 01 44 51 72 72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EA7AAB9-D464-D24F-B328-979554384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84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ndes puce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55863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/>
              <a:t>Titre de la diapositive</a:t>
            </a:r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C55BDC9-0A07-374D-BF15-3FF3E31073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4811743"/>
            <a:ext cx="7886699" cy="1327741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fr-FR"/>
              <a:t>Paragraphe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8AC42EF-7B64-5C49-A7C9-678B833A6E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0" y="2243759"/>
            <a:ext cx="7886700" cy="2371103"/>
          </a:xfrm>
        </p:spPr>
        <p:txBody>
          <a:bodyPr anchor="ctr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fr-FR"/>
              <a:t>Texte avec puce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tabLst/>
              <a:defRPr/>
            </a:pPr>
            <a:r>
              <a:rPr lang="fr-FR"/>
              <a:t>Texte avec puce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tabLst/>
              <a:defRPr/>
            </a:pPr>
            <a:r>
              <a:rPr lang="fr-FR"/>
              <a:t>Texte avec puce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tabLst/>
              <a:defRPr/>
            </a:pPr>
            <a:r>
              <a:rPr lang="fr-FR"/>
              <a:t>Texte avec puce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EE209-D61C-C94B-A5E6-84BEE663AE3D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err="1">
                <a:solidFill>
                  <a:srgbClr val="0059FF"/>
                </a:solidFill>
              </a:rPr>
              <a:t>www.institutdesactuaires.com</a:t>
            </a:r>
            <a:endParaRPr lang="fr-FR" sz="1000">
              <a:solidFill>
                <a:srgbClr val="0059FF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C51882-AE89-9243-ADE5-C3095E85E286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/>
              <a:t>4, rue Chauveau-Lagarde – 75008 Paris – tél. 01 44 51 72 72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881C3E3-47FB-4D47-9234-2FB18368A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8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59FF"/>
                </a:solidFill>
              </a:defRPr>
            </a:lvl1pPr>
          </a:lstStyle>
          <a:p>
            <a:fld id="{65B331B0-C657-2740-98F5-4F0BF1EFA4C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8AC9814-7B80-0245-A225-96503915105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37299" y="230191"/>
            <a:ext cx="1678051" cy="5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7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9" r:id="rId3"/>
    <p:sldLayoutId id="2147483673" r:id="rId4"/>
    <p:sldLayoutId id="2147483677" r:id="rId5"/>
    <p:sldLayoutId id="2147483678" r:id="rId6"/>
    <p:sldLayoutId id="2147483674" r:id="rId7"/>
    <p:sldLayoutId id="2147483675" r:id="rId8"/>
    <p:sldLayoutId id="2147483676" r:id="rId9"/>
    <p:sldLayoutId id="214748368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2A32D7-68C0-5E48-80ED-B8B0AC39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5D5FDD-D601-314C-8A27-A6EBFBC59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26" y="0"/>
            <a:ext cx="7854924" cy="6858000"/>
          </a:xfrm>
        </p:spPr>
        <p:txBody>
          <a:bodyPr anchor="ctr" anchorCtr="0">
            <a:normAutofit/>
          </a:bodyPr>
          <a:lstStyle/>
          <a:p>
            <a:r>
              <a:rPr lang="fr-FR" sz="2600" dirty="0"/>
              <a:t>Modélisation par apprentissage statistique du lien température-mortalité en Open Data et application prédictive</a:t>
            </a:r>
          </a:p>
          <a:p>
            <a:endParaRPr lang="fr-FR" dirty="0"/>
          </a:p>
          <a:p>
            <a:r>
              <a:rPr lang="fr-FR" sz="1600" b="1" dirty="0">
                <a:solidFill>
                  <a:srgbClr val="0059FF"/>
                </a:solidFill>
              </a:rPr>
              <a:t>Florian SALAUN</a:t>
            </a:r>
          </a:p>
          <a:p>
            <a:endParaRPr lang="fr-FR" sz="1600" b="1" dirty="0">
              <a:solidFill>
                <a:srgbClr val="0059FF"/>
              </a:solidFill>
            </a:endParaRPr>
          </a:p>
          <a:p>
            <a:r>
              <a:rPr lang="fr-FR" sz="1600" dirty="0"/>
              <a:t>02 octobre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851B43-50B4-E69D-FB1D-75B2ACFDB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5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Modélisation de la mortalité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/>
              <a:t>Interprétations du modèle CSDL retenu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E8FBCE-9AF8-06EB-CDED-DF9C731DBF01}"/>
              </a:ext>
            </a:extLst>
          </p:cNvPr>
          <p:cNvSpPr/>
          <p:nvPr/>
        </p:nvSpPr>
        <p:spPr bwMode="gray">
          <a:xfrm>
            <a:off x="679449" y="1641428"/>
            <a:ext cx="5133975" cy="3905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8" name="ZoneTexte 9">
            <a:extLst>
              <a:ext uri="{FF2B5EF4-FFF2-40B4-BE49-F238E27FC236}">
                <a16:creationId xmlns:a16="http://schemas.microsoft.com/office/drawing/2014/main" id="{DF34A510-1D02-2AA8-70A0-A5305439322E}"/>
              </a:ext>
            </a:extLst>
          </p:cNvPr>
          <p:cNvSpPr txBox="1"/>
          <p:nvPr/>
        </p:nvSpPr>
        <p:spPr>
          <a:xfrm>
            <a:off x="248000" y="5258355"/>
            <a:ext cx="4212000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300">
                <a:solidFill>
                  <a:srgbClr val="313131"/>
                </a:solidFill>
              </a:rPr>
              <a:t>Existence d’un </a:t>
            </a:r>
            <a:r>
              <a:rPr lang="fr-FR" sz="1300" b="1">
                <a:solidFill>
                  <a:schemeClr val="accent3"/>
                </a:solidFill>
              </a:rPr>
              <a:t>optimum thermique </a:t>
            </a:r>
            <a:r>
              <a:rPr lang="fr-FR" sz="1300">
                <a:solidFill>
                  <a:srgbClr val="313131"/>
                </a:solidFill>
              </a:rPr>
              <a:t>à 22°C (quantile 95% des températures moyennes historiques)</a:t>
            </a:r>
            <a:endParaRPr lang="fr-FR" sz="1300" b="1">
              <a:solidFill>
                <a:srgbClr val="313131"/>
              </a:solidFill>
            </a:endParaRP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300">
                <a:solidFill>
                  <a:srgbClr val="313131"/>
                </a:solidFill>
              </a:rPr>
              <a:t>Surmortalité liée à la </a:t>
            </a:r>
            <a:r>
              <a:rPr lang="fr-FR" sz="1300" b="1">
                <a:solidFill>
                  <a:srgbClr val="313131"/>
                </a:solidFill>
              </a:rPr>
              <a:t>chaleur</a:t>
            </a:r>
            <a:r>
              <a:rPr lang="fr-FR" sz="1300">
                <a:solidFill>
                  <a:srgbClr val="313131"/>
                </a:solidFill>
              </a:rPr>
              <a:t> plus forte, mais plus rare</a:t>
            </a:r>
            <a:endParaRPr lang="fr-FR" sz="1300" b="1">
              <a:solidFill>
                <a:srgbClr val="313131"/>
              </a:solidFill>
            </a:endParaRPr>
          </a:p>
        </p:txBody>
      </p:sp>
      <p:sp>
        <p:nvSpPr>
          <p:cNvPr id="9" name="ZoneTexte 17">
            <a:extLst>
              <a:ext uri="{FF2B5EF4-FFF2-40B4-BE49-F238E27FC236}">
                <a16:creationId xmlns:a16="http://schemas.microsoft.com/office/drawing/2014/main" id="{AA9CB7E4-47BD-459E-30F1-AEF3062D60CB}"/>
              </a:ext>
            </a:extLst>
          </p:cNvPr>
          <p:cNvSpPr txBox="1"/>
          <p:nvPr/>
        </p:nvSpPr>
        <p:spPr>
          <a:xfrm>
            <a:off x="4855057" y="5263523"/>
            <a:ext cx="4212000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300" b="1">
                <a:solidFill>
                  <a:srgbClr val="313131"/>
                </a:solidFill>
              </a:rPr>
              <a:t>Chaleur </a:t>
            </a:r>
            <a:r>
              <a:rPr lang="fr-FR" sz="1300">
                <a:solidFill>
                  <a:srgbClr val="313131"/>
                </a:solidFill>
              </a:rPr>
              <a:t>: effet moisson après 10 jours (compensation d’une surmortalité immédiate)</a:t>
            </a:r>
            <a:endParaRPr lang="fr-FR" sz="1300" b="1">
              <a:solidFill>
                <a:srgbClr val="313131"/>
              </a:solidFill>
            </a:endParaRP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300" b="1">
                <a:solidFill>
                  <a:srgbClr val="313131"/>
                </a:solidFill>
              </a:rPr>
              <a:t>Froid</a:t>
            </a:r>
            <a:r>
              <a:rPr lang="fr-FR" sz="1300">
                <a:solidFill>
                  <a:srgbClr val="313131"/>
                </a:solidFill>
              </a:rPr>
              <a:t> : surmortalité faible mais positive jusqu’à 25 jours</a:t>
            </a:r>
          </a:p>
        </p:txBody>
      </p:sp>
      <p:sp>
        <p:nvSpPr>
          <p:cNvPr id="10" name="ZoneTexte 33">
            <a:extLst>
              <a:ext uri="{FF2B5EF4-FFF2-40B4-BE49-F238E27FC236}">
                <a16:creationId xmlns:a16="http://schemas.microsoft.com/office/drawing/2014/main" id="{3833A139-3F09-208D-4848-AAFBF6BE6A83}"/>
              </a:ext>
            </a:extLst>
          </p:cNvPr>
          <p:cNvSpPr txBox="1"/>
          <p:nvPr/>
        </p:nvSpPr>
        <p:spPr>
          <a:xfrm>
            <a:off x="1328882" y="6382922"/>
            <a:ext cx="68713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fr-FR" sz="1100" i="1">
                <a:solidFill>
                  <a:srgbClr val="313131"/>
                </a:solidFill>
              </a:rPr>
              <a:t>Lecture du graphique de droite : une température 1°C en-dessous de l’optimum thermique se matérialiserait par une augmentation de la mortalité de 0,2% deux jours plus tard</a:t>
            </a: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1A02BB8A-B4D2-8902-57EA-C11EE6693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648" y="2397774"/>
            <a:ext cx="4212000" cy="2744409"/>
          </a:xfrm>
          <a:prstGeom prst="rect">
            <a:avLst/>
          </a:prstGeom>
        </p:spPr>
      </p:pic>
      <p:pic>
        <p:nvPicPr>
          <p:cNvPr id="12" name="Image 14">
            <a:extLst>
              <a:ext uri="{FF2B5EF4-FFF2-40B4-BE49-F238E27FC236}">
                <a16:creationId xmlns:a16="http://schemas.microsoft.com/office/drawing/2014/main" id="{267C964C-E179-1EC0-5337-B6953285B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00" y="2379407"/>
            <a:ext cx="4212000" cy="2744410"/>
          </a:xfrm>
          <a:prstGeom prst="rect">
            <a:avLst/>
          </a:prstGeom>
        </p:spPr>
      </p:pic>
      <p:sp>
        <p:nvSpPr>
          <p:cNvPr id="23" name="ZoneTexte 48">
            <a:extLst>
              <a:ext uri="{FF2B5EF4-FFF2-40B4-BE49-F238E27FC236}">
                <a16:creationId xmlns:a16="http://schemas.microsoft.com/office/drawing/2014/main" id="{86786EC4-E6E5-607F-B822-EA6576FC4977}"/>
              </a:ext>
            </a:extLst>
          </p:cNvPr>
          <p:cNvSpPr txBox="1"/>
          <p:nvPr/>
        </p:nvSpPr>
        <p:spPr>
          <a:xfrm>
            <a:off x="248000" y="1549106"/>
            <a:ext cx="382393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fr-FR" sz="1400" b="1" i="1">
                <a:solidFill>
                  <a:srgbClr val="313131"/>
                </a:solidFill>
              </a:rPr>
              <a:t>Quel impact </a:t>
            </a:r>
            <a:r>
              <a:rPr lang="fr-FR" sz="1400" i="1">
                <a:solidFill>
                  <a:srgbClr val="313131"/>
                </a:solidFill>
              </a:rPr>
              <a:t>les températures journalières ont-elles sur la mortalité d’après le modèle CSDL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9DFCD95-2547-E086-5EE8-13912DB944A1}"/>
                  </a:ext>
                </a:extLst>
              </p:cNvPr>
              <p:cNvSpPr/>
              <p:nvPr/>
            </p:nvSpPr>
            <p:spPr bwMode="gray">
              <a:xfrm>
                <a:off x="4721873" y="1499903"/>
                <a:ext cx="4417491" cy="629386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1" i="1" dirty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fr-FR" sz="1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1" i="1" dirty="0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12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200" b="1" i="1" dirty="0" smtClean="0">
                                      <a:solidFill>
                                        <a:srgbClr val="9416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1" i="1" dirty="0" smtClean="0">
                                      <a:solidFill>
                                        <a:srgbClr val="941651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fr-FR" sz="1200" b="1" i="1" dirty="0" smtClean="0">
                                      <a:solidFill>
                                        <a:srgbClr val="94165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sz="1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fr-FR" sz="12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200" b="0" i="1" dirty="0" smtClean="0">
                              <a:solidFill>
                                <a:srgbClr val="DA291C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sSub>
                                <m:sSubPr>
                                  <m:ctrlPr>
                                    <a:rPr lang="fr-FR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0" i="1" dirty="0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fr-FR" sz="12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fr-FR" sz="1200" i="1" dirty="0" smtClean="0">
                                  <a:solidFill>
                                    <a:srgbClr val="005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fr-FR" sz="1200" i="1" dirty="0" smtClean="0">
                                      <a:solidFill>
                                        <a:srgbClr val="005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200" i="1" dirty="0" smtClean="0">
                                          <a:solidFill>
                                            <a:srgbClr val="005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b="0" i="1" dirty="0" smtClean="0">
                                          <a:solidFill>
                                            <a:srgbClr val="005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sz="1200" b="0" i="1" dirty="0" smtClean="0">
                                          <a:solidFill>
                                            <a:srgbClr val="005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fr-FR" sz="1200" b="0" i="1" dirty="0" smtClean="0">
                                          <a:solidFill>
                                            <a:srgbClr val="005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1200" i="1" dirty="0" smtClean="0">
                                              <a:solidFill>
                                                <a:srgbClr val="005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200" b="0" i="1" dirty="0" smtClean="0">
                                              <a:solidFill>
                                                <a:srgbClr val="005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fr-FR" sz="1200" b="0" i="1" dirty="0" smtClean="0">
                                              <a:solidFill>
                                                <a:srgbClr val="005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fr-FR" sz="1200" b="0" i="1" dirty="0" smtClean="0">
                                      <a:solidFill>
                                        <a:srgbClr val="0059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1200" b="0" i="1" dirty="0" smtClean="0">
                                      <a:solidFill>
                                        <a:srgbClr val="005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b>
                              <m:r>
                                <a:rPr lang="fr-FR" sz="1200" b="0" i="1" dirty="0" smtClean="0">
                                  <a:solidFill>
                                    <a:srgbClr val="0059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FR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fr-FR" sz="1200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fr-FR" sz="12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1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 dirty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fr-FR" sz="12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1200" i="1" dirty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fr-FR" sz="1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i="1" dirty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fr-FR" sz="1200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fr-FR" sz="1200" i="1" dirty="0" smtClean="0">
                                      <a:solidFill>
                                        <a:srgbClr val="005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fr-FR" sz="1200" i="1" dirty="0" smtClean="0">
                                          <a:solidFill>
                                            <a:srgbClr val="005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200" i="1" dirty="0">
                                              <a:solidFill>
                                                <a:srgbClr val="005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200" i="1" dirty="0">
                                              <a:solidFill>
                                                <a:srgbClr val="005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fr-FR" sz="1200" i="1" dirty="0">
                                              <a:solidFill>
                                                <a:srgbClr val="005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fr-FR" sz="1200" i="1" dirty="0">
                                              <a:solidFill>
                                                <a:srgbClr val="0059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200" i="1" dirty="0">
                                                  <a:solidFill>
                                                    <a:srgbClr val="0059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200" i="1" dirty="0">
                                                  <a:solidFill>
                                                    <a:srgbClr val="0059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200" b="0" i="1" dirty="0" smtClean="0">
                                                  <a:solidFill>
                                                    <a:srgbClr val="0059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fr-FR" sz="1200" i="1" dirty="0">
                                          <a:solidFill>
                                            <a:srgbClr val="005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1200" i="1" dirty="0">
                                          <a:solidFill>
                                            <a:srgbClr val="005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fr-FR" sz="1200" b="0" i="1" dirty="0" smtClean="0">
                                      <a:solidFill>
                                        <a:srgbClr val="0059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fr-FR" sz="120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9DFCD95-2547-E086-5EE8-13912DB94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721873" y="1499903"/>
                <a:ext cx="4417491" cy="6293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ccolade ouvrante 50">
            <a:extLst>
              <a:ext uri="{FF2B5EF4-FFF2-40B4-BE49-F238E27FC236}">
                <a16:creationId xmlns:a16="http://schemas.microsoft.com/office/drawing/2014/main" id="{7E83F8C0-6DA8-30DA-6BFF-7BF2410B8201}"/>
              </a:ext>
            </a:extLst>
          </p:cNvPr>
          <p:cNvSpPr/>
          <p:nvPr/>
        </p:nvSpPr>
        <p:spPr>
          <a:xfrm rot="5400000">
            <a:off x="6894933" y="1099452"/>
            <a:ext cx="154947" cy="645954"/>
          </a:xfrm>
          <a:prstGeom prst="leftBrace">
            <a:avLst/>
          </a:prstGeom>
          <a:ln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51">
            <a:extLst>
              <a:ext uri="{FF2B5EF4-FFF2-40B4-BE49-F238E27FC236}">
                <a16:creationId xmlns:a16="http://schemas.microsoft.com/office/drawing/2014/main" id="{398AFBA1-904C-1585-0BC0-DF5B219B2946}"/>
              </a:ext>
            </a:extLst>
          </p:cNvPr>
          <p:cNvSpPr txBox="1"/>
          <p:nvPr/>
        </p:nvSpPr>
        <p:spPr>
          <a:xfrm>
            <a:off x="6557151" y="818254"/>
            <a:ext cx="83051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000">
                <a:solidFill>
                  <a:srgbClr val="0059FF"/>
                </a:solidFill>
              </a:rPr>
              <a:t>Degrés sous l’optimum thermique</a:t>
            </a:r>
          </a:p>
        </p:txBody>
      </p:sp>
      <p:sp>
        <p:nvSpPr>
          <p:cNvPr id="28" name="ZoneTexte 52">
            <a:extLst>
              <a:ext uri="{FF2B5EF4-FFF2-40B4-BE49-F238E27FC236}">
                <a16:creationId xmlns:a16="http://schemas.microsoft.com/office/drawing/2014/main" id="{CE36389C-1F5D-6FD2-A04F-E28AE8153B20}"/>
              </a:ext>
            </a:extLst>
          </p:cNvPr>
          <p:cNvSpPr txBox="1"/>
          <p:nvPr/>
        </p:nvSpPr>
        <p:spPr>
          <a:xfrm>
            <a:off x="8107881" y="820004"/>
            <a:ext cx="83051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000">
                <a:solidFill>
                  <a:srgbClr val="0059FF"/>
                </a:solidFill>
              </a:rPr>
              <a:t>Degrés au-delà de l’optimum thermique</a:t>
            </a:r>
          </a:p>
        </p:txBody>
      </p:sp>
      <p:sp>
        <p:nvSpPr>
          <p:cNvPr id="29" name="Accolade ouvrante 53">
            <a:extLst>
              <a:ext uri="{FF2B5EF4-FFF2-40B4-BE49-F238E27FC236}">
                <a16:creationId xmlns:a16="http://schemas.microsoft.com/office/drawing/2014/main" id="{229DE330-0A1D-C23E-708E-9306E39CA3C9}"/>
              </a:ext>
            </a:extLst>
          </p:cNvPr>
          <p:cNvSpPr/>
          <p:nvPr/>
        </p:nvSpPr>
        <p:spPr>
          <a:xfrm rot="5400000">
            <a:off x="8445664" y="1094346"/>
            <a:ext cx="154947" cy="645954"/>
          </a:xfrm>
          <a:prstGeom prst="leftBrace">
            <a:avLst/>
          </a:prstGeom>
          <a:ln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54">
            <a:extLst>
              <a:ext uri="{FF2B5EF4-FFF2-40B4-BE49-F238E27FC236}">
                <a16:creationId xmlns:a16="http://schemas.microsoft.com/office/drawing/2014/main" id="{EC439E53-3DB7-A535-99B6-07840F4226D9}"/>
              </a:ext>
            </a:extLst>
          </p:cNvPr>
          <p:cNvSpPr txBox="1"/>
          <p:nvPr/>
        </p:nvSpPr>
        <p:spPr>
          <a:xfrm>
            <a:off x="4855136" y="977987"/>
            <a:ext cx="8305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000">
                <a:solidFill>
                  <a:srgbClr val="941651"/>
                </a:solidFill>
              </a:rPr>
              <a:t>Taux de mortalité</a:t>
            </a:r>
          </a:p>
        </p:txBody>
      </p:sp>
      <p:cxnSp>
        <p:nvCxnSpPr>
          <p:cNvPr id="31" name="Connecteur droit 55">
            <a:extLst>
              <a:ext uri="{FF2B5EF4-FFF2-40B4-BE49-F238E27FC236}">
                <a16:creationId xmlns:a16="http://schemas.microsoft.com/office/drawing/2014/main" id="{92BCB185-8DE0-99C2-720B-F4B524D5AC68}"/>
              </a:ext>
            </a:extLst>
          </p:cNvPr>
          <p:cNvCxnSpPr>
            <a:cxnSpLocks/>
          </p:cNvCxnSpPr>
          <p:nvPr/>
        </p:nvCxnSpPr>
        <p:spPr>
          <a:xfrm flipH="1">
            <a:off x="5270392" y="1349461"/>
            <a:ext cx="1" cy="394595"/>
          </a:xfrm>
          <a:prstGeom prst="line">
            <a:avLst/>
          </a:prstGeom>
          <a:ln>
            <a:solidFill>
              <a:srgbClr val="9416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56">
            <a:extLst>
              <a:ext uri="{FF2B5EF4-FFF2-40B4-BE49-F238E27FC236}">
                <a16:creationId xmlns:a16="http://schemas.microsoft.com/office/drawing/2014/main" id="{6062066B-C958-ECC9-4BBA-46C00B719F88}"/>
              </a:ext>
            </a:extLst>
          </p:cNvPr>
          <p:cNvSpPr txBox="1"/>
          <p:nvPr/>
        </p:nvSpPr>
        <p:spPr>
          <a:xfrm>
            <a:off x="5710114" y="966210"/>
            <a:ext cx="8305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000">
                <a:solidFill>
                  <a:srgbClr val="C00000"/>
                </a:solidFill>
              </a:rPr>
              <a:t>Nombre de retards inclus</a:t>
            </a:r>
          </a:p>
        </p:txBody>
      </p:sp>
      <p:cxnSp>
        <p:nvCxnSpPr>
          <p:cNvPr id="33" name="Connecteur droit 57">
            <a:extLst>
              <a:ext uri="{FF2B5EF4-FFF2-40B4-BE49-F238E27FC236}">
                <a16:creationId xmlns:a16="http://schemas.microsoft.com/office/drawing/2014/main" id="{F6361D53-E330-C9D6-8461-F80E5CF580B0}"/>
              </a:ext>
            </a:extLst>
          </p:cNvPr>
          <p:cNvCxnSpPr>
            <a:cxnSpLocks/>
          </p:cNvCxnSpPr>
          <p:nvPr/>
        </p:nvCxnSpPr>
        <p:spPr>
          <a:xfrm>
            <a:off x="6121399" y="1344955"/>
            <a:ext cx="2400" cy="204151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58">
            <a:extLst>
              <a:ext uri="{FF2B5EF4-FFF2-40B4-BE49-F238E27FC236}">
                <a16:creationId xmlns:a16="http://schemas.microsoft.com/office/drawing/2014/main" id="{DFCD5601-38DD-7669-3816-C3170AF81B39}"/>
              </a:ext>
            </a:extLst>
          </p:cNvPr>
          <p:cNvSpPr/>
          <p:nvPr/>
        </p:nvSpPr>
        <p:spPr bwMode="gray">
          <a:xfrm>
            <a:off x="3433761" y="4652527"/>
            <a:ext cx="257175" cy="256146"/>
          </a:xfrm>
          <a:prstGeom prst="ellipse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4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Modélisation de la mortalité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/>
              <a:t>Le modèle DLNM : mieux capter l’impact des températures extrêmes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E8FBCE-9AF8-06EB-CDED-DF9C731DBF01}"/>
              </a:ext>
            </a:extLst>
          </p:cNvPr>
          <p:cNvSpPr/>
          <p:nvPr/>
        </p:nvSpPr>
        <p:spPr bwMode="gray">
          <a:xfrm>
            <a:off x="679449" y="1641428"/>
            <a:ext cx="5133975" cy="3905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23" name="ZoneTexte 48">
            <a:extLst>
              <a:ext uri="{FF2B5EF4-FFF2-40B4-BE49-F238E27FC236}">
                <a16:creationId xmlns:a16="http://schemas.microsoft.com/office/drawing/2014/main" id="{86786EC4-E6E5-607F-B822-EA6576FC4977}"/>
              </a:ext>
            </a:extLst>
          </p:cNvPr>
          <p:cNvSpPr txBox="1"/>
          <p:nvPr/>
        </p:nvSpPr>
        <p:spPr>
          <a:xfrm>
            <a:off x="248000" y="1549106"/>
            <a:ext cx="447935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fr-FR" sz="1400" i="1">
                <a:solidFill>
                  <a:srgbClr val="313131"/>
                </a:solidFill>
              </a:rPr>
              <a:t>Existe-t-il des alternatives au modèle CSDL afin de </a:t>
            </a:r>
            <a:r>
              <a:rPr lang="fr-FR" sz="1400" b="1" i="1">
                <a:solidFill>
                  <a:srgbClr val="313131"/>
                </a:solidFill>
              </a:rPr>
              <a:t>capter plus finement </a:t>
            </a:r>
            <a:r>
              <a:rPr lang="fr-FR" sz="1400" i="1">
                <a:solidFill>
                  <a:srgbClr val="313131"/>
                </a:solidFill>
              </a:rPr>
              <a:t>les relations températures-mortalité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080CC2-692A-43DF-487A-9ADE4AE3C1E6}"/>
                  </a:ext>
                </a:extLst>
              </p:cNvPr>
              <p:cNvSpPr/>
              <p:nvPr/>
            </p:nvSpPr>
            <p:spPr bwMode="gray">
              <a:xfrm>
                <a:off x="5693499" y="1441503"/>
                <a:ext cx="3124201" cy="629386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1" i="1" dirty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fr-FR" sz="1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1" i="1" dirty="0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FR" sz="12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200" b="1" i="1" dirty="0" smtClean="0">
                                      <a:solidFill>
                                        <a:srgbClr val="9416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1" i="1" dirty="0" smtClean="0">
                                      <a:solidFill>
                                        <a:srgbClr val="941651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fr-FR" sz="1200" b="1" i="1" dirty="0" smtClean="0">
                                      <a:solidFill>
                                        <a:srgbClr val="94165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sz="1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fr-FR" sz="1200" b="0" i="1" dirty="0" smtClean="0">
                              <a:solidFill>
                                <a:srgbClr val="0059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1200" b="0" i="1" dirty="0" smtClean="0">
                              <a:solidFill>
                                <a:srgbClr val="0059FF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1200" b="0" i="1" dirty="0" smtClean="0">
                              <a:solidFill>
                                <a:srgbClr val="0059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fr-FR" sz="120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8080CC2-692A-43DF-487A-9ADE4AE3C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693499" y="1441503"/>
                <a:ext cx="3124201" cy="6293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ccolade ouvrante 3">
            <a:extLst>
              <a:ext uri="{FF2B5EF4-FFF2-40B4-BE49-F238E27FC236}">
                <a16:creationId xmlns:a16="http://schemas.microsoft.com/office/drawing/2014/main" id="{1E8EABE5-4E3F-4158-FF3D-F4F51D5644C5}"/>
              </a:ext>
            </a:extLst>
          </p:cNvPr>
          <p:cNvSpPr/>
          <p:nvPr/>
        </p:nvSpPr>
        <p:spPr>
          <a:xfrm rot="5400000">
            <a:off x="7769496" y="1029529"/>
            <a:ext cx="154947" cy="645954"/>
          </a:xfrm>
          <a:prstGeom prst="leftBrace">
            <a:avLst/>
          </a:prstGeom>
          <a:ln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5">
            <a:extLst>
              <a:ext uri="{FF2B5EF4-FFF2-40B4-BE49-F238E27FC236}">
                <a16:creationId xmlns:a16="http://schemas.microsoft.com/office/drawing/2014/main" id="{E3B2EFE5-C492-1B6C-1331-47BC67A43E20}"/>
              </a:ext>
            </a:extLst>
          </p:cNvPr>
          <p:cNvSpPr txBox="1"/>
          <p:nvPr/>
        </p:nvSpPr>
        <p:spPr>
          <a:xfrm>
            <a:off x="7164434" y="771531"/>
            <a:ext cx="13650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000">
                <a:solidFill>
                  <a:srgbClr val="0059FF"/>
                </a:solidFill>
              </a:rPr>
              <a:t>Fonction « cross-basis » dépendant des températures passées</a:t>
            </a:r>
          </a:p>
        </p:txBody>
      </p:sp>
      <p:sp>
        <p:nvSpPr>
          <p:cNvPr id="18" name="ZoneTexte 10">
            <a:extLst>
              <a:ext uri="{FF2B5EF4-FFF2-40B4-BE49-F238E27FC236}">
                <a16:creationId xmlns:a16="http://schemas.microsoft.com/office/drawing/2014/main" id="{FEBDFB03-B8CA-A4CB-D03F-37ABA3B8B0A4}"/>
              </a:ext>
            </a:extLst>
          </p:cNvPr>
          <p:cNvSpPr txBox="1"/>
          <p:nvPr/>
        </p:nvSpPr>
        <p:spPr>
          <a:xfrm>
            <a:off x="6124588" y="943439"/>
            <a:ext cx="8305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000">
                <a:solidFill>
                  <a:srgbClr val="941651"/>
                </a:solidFill>
              </a:rPr>
              <a:t>Taux de mortalité</a:t>
            </a:r>
          </a:p>
        </p:txBody>
      </p:sp>
      <p:cxnSp>
        <p:nvCxnSpPr>
          <p:cNvPr id="19" name="Connecteur droit 11">
            <a:extLst>
              <a:ext uri="{FF2B5EF4-FFF2-40B4-BE49-F238E27FC236}">
                <a16:creationId xmlns:a16="http://schemas.microsoft.com/office/drawing/2014/main" id="{7567E3D9-392B-2437-3812-635D6E1013DB}"/>
              </a:ext>
            </a:extLst>
          </p:cNvPr>
          <p:cNvCxnSpPr>
            <a:cxnSpLocks/>
          </p:cNvCxnSpPr>
          <p:nvPr/>
        </p:nvCxnSpPr>
        <p:spPr>
          <a:xfrm flipH="1">
            <a:off x="6539842" y="1275771"/>
            <a:ext cx="1" cy="394595"/>
          </a:xfrm>
          <a:prstGeom prst="line">
            <a:avLst/>
          </a:prstGeom>
          <a:ln>
            <a:solidFill>
              <a:srgbClr val="94165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3">
            <a:extLst>
              <a:ext uri="{FF2B5EF4-FFF2-40B4-BE49-F238E27FC236}">
                <a16:creationId xmlns:a16="http://schemas.microsoft.com/office/drawing/2014/main" id="{8BF420DC-A654-8248-5A3C-713189EA6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162" y="3563039"/>
            <a:ext cx="3862229" cy="2160000"/>
          </a:xfrm>
          <a:prstGeom prst="rect">
            <a:avLst/>
          </a:prstGeom>
        </p:spPr>
      </p:pic>
      <p:pic>
        <p:nvPicPr>
          <p:cNvPr id="21" name="Image 15">
            <a:extLst>
              <a:ext uri="{FF2B5EF4-FFF2-40B4-BE49-F238E27FC236}">
                <a16:creationId xmlns:a16="http://schemas.microsoft.com/office/drawing/2014/main" id="{B2E62CC7-79F2-CD26-914B-306401F3FE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51" y="3578018"/>
            <a:ext cx="3876398" cy="2160000"/>
          </a:xfrm>
          <a:prstGeom prst="rect">
            <a:avLst/>
          </a:prstGeom>
        </p:spPr>
      </p:pic>
      <p:sp>
        <p:nvSpPr>
          <p:cNvPr id="22" name="Flèche : droite 16">
            <a:extLst>
              <a:ext uri="{FF2B5EF4-FFF2-40B4-BE49-F238E27FC236}">
                <a16:creationId xmlns:a16="http://schemas.microsoft.com/office/drawing/2014/main" id="{2CE22E73-A4C4-BB6D-D75A-249C14BBC091}"/>
              </a:ext>
            </a:extLst>
          </p:cNvPr>
          <p:cNvSpPr/>
          <p:nvPr/>
        </p:nvSpPr>
        <p:spPr bwMode="gray">
          <a:xfrm>
            <a:off x="4166213" y="4637042"/>
            <a:ext cx="838985" cy="263951"/>
          </a:xfrm>
          <a:prstGeom prst="rightArrow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24" name="ZoneTexte 24">
            <a:extLst>
              <a:ext uri="{FF2B5EF4-FFF2-40B4-BE49-F238E27FC236}">
                <a16:creationId xmlns:a16="http://schemas.microsoft.com/office/drawing/2014/main" id="{E1DCC60E-BB13-D4F4-65F4-4920D31C2489}"/>
              </a:ext>
            </a:extLst>
          </p:cNvPr>
          <p:cNvSpPr txBox="1"/>
          <p:nvPr/>
        </p:nvSpPr>
        <p:spPr>
          <a:xfrm>
            <a:off x="13706" y="5906534"/>
            <a:ext cx="398654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400" b="1">
                <a:solidFill>
                  <a:srgbClr val="313131"/>
                </a:solidFill>
              </a:rPr>
              <a:t>DLNM simple </a:t>
            </a:r>
            <a:r>
              <a:rPr lang="fr-FR" sz="1400">
                <a:solidFill>
                  <a:srgbClr val="313131"/>
                </a:solidFill>
              </a:rPr>
              <a:t>: risque de surapprentissage</a:t>
            </a:r>
          </a:p>
        </p:txBody>
      </p:sp>
      <p:sp>
        <p:nvSpPr>
          <p:cNvPr id="34" name="ZoneTexte 26">
            <a:extLst>
              <a:ext uri="{FF2B5EF4-FFF2-40B4-BE49-F238E27FC236}">
                <a16:creationId xmlns:a16="http://schemas.microsoft.com/office/drawing/2014/main" id="{64AFE193-8445-64D4-676E-F3F9344DECB5}"/>
              </a:ext>
            </a:extLst>
          </p:cNvPr>
          <p:cNvSpPr txBox="1"/>
          <p:nvPr/>
        </p:nvSpPr>
        <p:spPr>
          <a:xfrm>
            <a:off x="5171162" y="5926863"/>
            <a:ext cx="39865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400" b="1">
                <a:solidFill>
                  <a:srgbClr val="313131"/>
                </a:solidFill>
              </a:rPr>
              <a:t>DLNM pénalisé </a:t>
            </a:r>
            <a:r>
              <a:rPr lang="fr-FR" sz="1400">
                <a:solidFill>
                  <a:srgbClr val="313131"/>
                </a:solidFill>
              </a:rPr>
              <a:t>: augmentation du temps de calcul</a:t>
            </a:r>
          </a:p>
        </p:txBody>
      </p:sp>
      <p:sp>
        <p:nvSpPr>
          <p:cNvPr id="35" name="ZoneTexte 27">
            <a:extLst>
              <a:ext uri="{FF2B5EF4-FFF2-40B4-BE49-F238E27FC236}">
                <a16:creationId xmlns:a16="http://schemas.microsoft.com/office/drawing/2014/main" id="{3ACDF987-00BD-40B9-11A8-89ADA5B2B58E}"/>
              </a:ext>
            </a:extLst>
          </p:cNvPr>
          <p:cNvSpPr txBox="1"/>
          <p:nvPr/>
        </p:nvSpPr>
        <p:spPr>
          <a:xfrm>
            <a:off x="4004386" y="4344812"/>
            <a:ext cx="11217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600" b="1" i="1">
                <a:solidFill>
                  <a:srgbClr val="313131"/>
                </a:solidFill>
              </a:rPr>
              <a:t>Variante</a:t>
            </a:r>
          </a:p>
        </p:txBody>
      </p:sp>
      <p:sp>
        <p:nvSpPr>
          <p:cNvPr id="42" name="ZoneTexte 9">
            <a:extLst>
              <a:ext uri="{FF2B5EF4-FFF2-40B4-BE49-F238E27FC236}">
                <a16:creationId xmlns:a16="http://schemas.microsoft.com/office/drawing/2014/main" id="{3DBBE76A-A624-9946-3C90-2E0DDFDB0D48}"/>
              </a:ext>
            </a:extLst>
          </p:cNvPr>
          <p:cNvSpPr txBox="1"/>
          <p:nvPr/>
        </p:nvSpPr>
        <p:spPr>
          <a:xfrm>
            <a:off x="442926" y="2317585"/>
            <a:ext cx="9707275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fr-FR" sz="1300">
                <a:solidFill>
                  <a:srgbClr val="313131"/>
                </a:solidFill>
              </a:rPr>
              <a:t>De la même manière que les GAM par rapport aux GLM, inclure des </a:t>
            </a:r>
            <a:r>
              <a:rPr lang="fr-FR" sz="1300" i="1" err="1">
                <a:solidFill>
                  <a:srgbClr val="313131"/>
                </a:solidFill>
              </a:rPr>
              <a:t>splines</a:t>
            </a:r>
            <a:r>
              <a:rPr lang="fr-FR" sz="1300">
                <a:solidFill>
                  <a:srgbClr val="313131"/>
                </a:solidFill>
              </a:rPr>
              <a:t> pour tenir compte des non-linéarités :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300">
                <a:solidFill>
                  <a:srgbClr val="313131"/>
                </a:solidFill>
              </a:rPr>
              <a:t>Sur la courbure des relations température-mortalité : </a:t>
            </a:r>
            <a:r>
              <a:rPr lang="fr-FR" sz="1300" b="1">
                <a:solidFill>
                  <a:srgbClr val="313131"/>
                </a:solidFill>
              </a:rPr>
              <a:t>meilleure prise en compte des températures extrêmes</a:t>
            </a:r>
            <a:endParaRPr lang="fr-FR" sz="1300">
              <a:solidFill>
                <a:srgbClr val="313131"/>
              </a:solidFill>
            </a:endParaRP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300">
                <a:solidFill>
                  <a:srgbClr val="313131"/>
                </a:solidFill>
              </a:rPr>
              <a:t>Sur la courbure de la persistance des effets : </a:t>
            </a:r>
            <a:r>
              <a:rPr lang="fr-FR" sz="1300" b="1">
                <a:solidFill>
                  <a:srgbClr val="313131"/>
                </a:solidFill>
              </a:rPr>
              <a:t>recherche d’une relation lissée</a:t>
            </a:r>
            <a:endParaRPr lang="fr-FR" sz="130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7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Modélisation de la mortalité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/>
              <a:t>Comparaison finale des modèles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graphicFrame>
        <p:nvGraphicFramePr>
          <p:cNvPr id="5" name="Tableau 14">
            <a:extLst>
              <a:ext uri="{FF2B5EF4-FFF2-40B4-BE49-F238E27FC236}">
                <a16:creationId xmlns:a16="http://schemas.microsoft.com/office/drawing/2014/main" id="{26482833-9272-1C6A-BEF9-07112F264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071028"/>
              </p:ext>
            </p:extLst>
          </p:nvPr>
        </p:nvGraphicFramePr>
        <p:xfrm>
          <a:off x="462909" y="2256252"/>
          <a:ext cx="8218182" cy="20528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1105">
                  <a:extLst>
                    <a:ext uri="{9D8B030D-6E8A-4147-A177-3AD203B41FA5}">
                      <a16:colId xmlns:a16="http://schemas.microsoft.com/office/drawing/2014/main" val="1836312109"/>
                    </a:ext>
                  </a:extLst>
                </a:gridCol>
                <a:gridCol w="2492359">
                  <a:extLst>
                    <a:ext uri="{9D8B030D-6E8A-4147-A177-3AD203B41FA5}">
                      <a16:colId xmlns:a16="http://schemas.microsoft.com/office/drawing/2014/main" val="3283307673"/>
                    </a:ext>
                  </a:extLst>
                </a:gridCol>
                <a:gridCol w="2492359">
                  <a:extLst>
                    <a:ext uri="{9D8B030D-6E8A-4147-A177-3AD203B41FA5}">
                      <a16:colId xmlns:a16="http://schemas.microsoft.com/office/drawing/2014/main" val="1795211870"/>
                    </a:ext>
                  </a:extLst>
                </a:gridCol>
                <a:gridCol w="2492359">
                  <a:extLst>
                    <a:ext uri="{9D8B030D-6E8A-4147-A177-3AD203B41FA5}">
                      <a16:colId xmlns:a16="http://schemas.microsoft.com/office/drawing/2014/main" val="2376661116"/>
                    </a:ext>
                  </a:extLst>
                </a:gridCol>
              </a:tblGrid>
              <a:tr h="766685">
                <a:tc>
                  <a:txBody>
                    <a:bodyPr/>
                    <a:lstStyle/>
                    <a:p>
                      <a:pPr algn="ctr"/>
                      <a:r>
                        <a:rPr lang="fr-FR" sz="1400" i="1"/>
                        <a:t>Modèle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59FF">
                            <a:shade val="30000"/>
                            <a:satMod val="115000"/>
                          </a:srgbClr>
                        </a:gs>
                        <a:gs pos="50000">
                          <a:srgbClr val="0059FF">
                            <a:shade val="67500"/>
                            <a:satMod val="115000"/>
                          </a:srgbClr>
                        </a:gs>
                        <a:gs pos="100000">
                          <a:srgbClr val="0059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40000" algn="r"/>
                      <a:r>
                        <a:rPr lang="fr-FR" sz="1400"/>
                        <a:t>Reproduction des faits biométriques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59FF">
                            <a:shade val="30000"/>
                            <a:satMod val="115000"/>
                          </a:srgbClr>
                        </a:gs>
                        <a:gs pos="50000">
                          <a:srgbClr val="0059FF">
                            <a:shade val="67500"/>
                            <a:satMod val="115000"/>
                          </a:srgbClr>
                        </a:gs>
                        <a:gs pos="100000">
                          <a:srgbClr val="0059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400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/>
                        <a:t>Compromis précision / interprétabilité / tractabilité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59FF">
                            <a:shade val="30000"/>
                            <a:satMod val="115000"/>
                          </a:srgbClr>
                        </a:gs>
                        <a:gs pos="50000">
                          <a:srgbClr val="0059FF">
                            <a:shade val="67500"/>
                            <a:satMod val="115000"/>
                          </a:srgbClr>
                        </a:gs>
                        <a:gs pos="100000">
                          <a:srgbClr val="0059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40000" algn="r"/>
                      <a:r>
                        <a:rPr lang="fr-FR" sz="1400"/>
                        <a:t>Reproduction de la mortalité attribuable aux canicules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59FF">
                            <a:shade val="30000"/>
                            <a:satMod val="115000"/>
                          </a:srgbClr>
                        </a:gs>
                        <a:gs pos="50000">
                          <a:srgbClr val="0059FF">
                            <a:shade val="67500"/>
                            <a:satMod val="115000"/>
                          </a:srgbClr>
                        </a:gs>
                        <a:gs pos="100000">
                          <a:srgbClr val="0059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4105014"/>
                  </a:ext>
                </a:extLst>
              </a:tr>
              <a:tr h="321537"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GLM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293307"/>
                  </a:ext>
                </a:extLst>
              </a:tr>
              <a:tr h="321537"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SEG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13147"/>
                  </a:ext>
                </a:extLst>
              </a:tr>
              <a:tr h="321537"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CSDL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>
                    <a:solidFill>
                      <a:srgbClr val="76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>
                    <a:solidFill>
                      <a:srgbClr val="76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>
                    <a:solidFill>
                      <a:srgbClr val="76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22125"/>
                  </a:ext>
                </a:extLst>
              </a:tr>
              <a:tr h="321537"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DLNM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>
                    <a:solidFill>
                      <a:srgbClr val="005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>
                    <a:solidFill>
                      <a:srgbClr val="76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>
                    <a:solidFill>
                      <a:srgbClr val="005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1868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2FCE11A-0F9A-9ACF-1DC2-A6F6258A876D}"/>
              </a:ext>
            </a:extLst>
          </p:cNvPr>
          <p:cNvSpPr/>
          <p:nvPr/>
        </p:nvSpPr>
        <p:spPr bwMode="gray">
          <a:xfrm>
            <a:off x="3756540" y="1863839"/>
            <a:ext cx="491013" cy="206603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8" name="ZoneTexte 21">
            <a:extLst>
              <a:ext uri="{FF2B5EF4-FFF2-40B4-BE49-F238E27FC236}">
                <a16:creationId xmlns:a16="http://schemas.microsoft.com/office/drawing/2014/main" id="{A84DE548-4F68-F9DB-BAAC-F64B8644C1F1}"/>
              </a:ext>
            </a:extLst>
          </p:cNvPr>
          <p:cNvSpPr txBox="1"/>
          <p:nvPr/>
        </p:nvSpPr>
        <p:spPr>
          <a:xfrm>
            <a:off x="4303395" y="1876349"/>
            <a:ext cx="10684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FR" sz="1200">
                <a:solidFill>
                  <a:srgbClr val="313131"/>
                </a:solidFill>
              </a:rPr>
              <a:t>Insatisfaisant</a:t>
            </a:r>
            <a:endParaRPr lang="fr-FR">
              <a:solidFill>
                <a:srgbClr val="31313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E009AA-B4DF-5A31-ECEA-F7622929F607}"/>
              </a:ext>
            </a:extLst>
          </p:cNvPr>
          <p:cNvSpPr/>
          <p:nvPr/>
        </p:nvSpPr>
        <p:spPr bwMode="gray">
          <a:xfrm>
            <a:off x="5690186" y="1863839"/>
            <a:ext cx="491013" cy="206603"/>
          </a:xfrm>
          <a:prstGeom prst="rect">
            <a:avLst/>
          </a:prstGeom>
          <a:solidFill>
            <a:srgbClr val="76D6FF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10" name="ZoneTexte 23">
            <a:extLst>
              <a:ext uri="{FF2B5EF4-FFF2-40B4-BE49-F238E27FC236}">
                <a16:creationId xmlns:a16="http://schemas.microsoft.com/office/drawing/2014/main" id="{13BC57D6-FC3A-BA15-5C44-42F1D6280141}"/>
              </a:ext>
            </a:extLst>
          </p:cNvPr>
          <p:cNvSpPr txBox="1"/>
          <p:nvPr/>
        </p:nvSpPr>
        <p:spPr>
          <a:xfrm>
            <a:off x="6237041" y="1876349"/>
            <a:ext cx="10684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FR" sz="1200">
                <a:solidFill>
                  <a:srgbClr val="313131"/>
                </a:solidFill>
              </a:rPr>
              <a:t>Correct</a:t>
            </a:r>
            <a:endParaRPr lang="fr-FR">
              <a:solidFill>
                <a:srgbClr val="31313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95A868-B967-D9AE-D314-3FCB5A228A34}"/>
              </a:ext>
            </a:extLst>
          </p:cNvPr>
          <p:cNvSpPr/>
          <p:nvPr/>
        </p:nvSpPr>
        <p:spPr bwMode="gray">
          <a:xfrm>
            <a:off x="7302424" y="1863839"/>
            <a:ext cx="491013" cy="206603"/>
          </a:xfrm>
          <a:prstGeom prst="rect">
            <a:avLst/>
          </a:prstGeom>
          <a:solidFill>
            <a:srgbClr val="0059FF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12" name="ZoneTexte 28">
            <a:extLst>
              <a:ext uri="{FF2B5EF4-FFF2-40B4-BE49-F238E27FC236}">
                <a16:creationId xmlns:a16="http://schemas.microsoft.com/office/drawing/2014/main" id="{7C629F22-1283-C133-D2C0-7C6A4A6EB763}"/>
              </a:ext>
            </a:extLst>
          </p:cNvPr>
          <p:cNvSpPr txBox="1"/>
          <p:nvPr/>
        </p:nvSpPr>
        <p:spPr>
          <a:xfrm>
            <a:off x="7849279" y="1876349"/>
            <a:ext cx="10684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FR" sz="1200">
                <a:solidFill>
                  <a:srgbClr val="313131"/>
                </a:solidFill>
              </a:rPr>
              <a:t>Satisfaisant</a:t>
            </a:r>
            <a:endParaRPr lang="fr-FR">
              <a:solidFill>
                <a:srgbClr val="31313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6C00B9-E0E4-F5D1-131D-744FA0E6DFFA}"/>
              </a:ext>
            </a:extLst>
          </p:cNvPr>
          <p:cNvSpPr/>
          <p:nvPr/>
        </p:nvSpPr>
        <p:spPr bwMode="gray">
          <a:xfrm>
            <a:off x="2085421" y="1866827"/>
            <a:ext cx="491013" cy="206603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26" name="ZoneTexte 34">
            <a:extLst>
              <a:ext uri="{FF2B5EF4-FFF2-40B4-BE49-F238E27FC236}">
                <a16:creationId xmlns:a16="http://schemas.microsoft.com/office/drawing/2014/main" id="{C07F5E5F-3571-6464-B604-4DA2A3E20D0B}"/>
              </a:ext>
            </a:extLst>
          </p:cNvPr>
          <p:cNvSpPr txBox="1"/>
          <p:nvPr/>
        </p:nvSpPr>
        <p:spPr>
          <a:xfrm>
            <a:off x="2632276" y="1879337"/>
            <a:ext cx="10684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FR" sz="1200">
                <a:solidFill>
                  <a:srgbClr val="313131"/>
                </a:solidFill>
              </a:rPr>
              <a:t>Incohérent </a:t>
            </a:r>
            <a:endParaRPr lang="fr-FR">
              <a:solidFill>
                <a:srgbClr val="313131"/>
              </a:solidFill>
            </a:endParaRPr>
          </a:p>
        </p:txBody>
      </p:sp>
      <p:sp>
        <p:nvSpPr>
          <p:cNvPr id="27" name="ZoneTexte 1">
            <a:extLst>
              <a:ext uri="{FF2B5EF4-FFF2-40B4-BE49-F238E27FC236}">
                <a16:creationId xmlns:a16="http://schemas.microsoft.com/office/drawing/2014/main" id="{CE9BBCF8-274D-C394-1273-6C3A5CD5B69C}"/>
              </a:ext>
            </a:extLst>
          </p:cNvPr>
          <p:cNvSpPr txBox="1"/>
          <p:nvPr/>
        </p:nvSpPr>
        <p:spPr>
          <a:xfrm>
            <a:off x="628649" y="1884950"/>
            <a:ext cx="10684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FR" sz="1200" i="1">
                <a:solidFill>
                  <a:srgbClr val="313131"/>
                </a:solidFill>
              </a:rPr>
              <a:t>Barème</a:t>
            </a:r>
            <a:r>
              <a:rPr lang="fr-FR" sz="1200">
                <a:solidFill>
                  <a:srgbClr val="313131"/>
                </a:solidFill>
              </a:rPr>
              <a:t> </a:t>
            </a:r>
            <a:endParaRPr lang="fr-FR">
              <a:solidFill>
                <a:srgbClr val="313131"/>
              </a:solidFill>
            </a:endParaRPr>
          </a:p>
        </p:txBody>
      </p:sp>
      <p:grpSp>
        <p:nvGrpSpPr>
          <p:cNvPr id="28" name="Groupe 59">
            <a:extLst>
              <a:ext uri="{FF2B5EF4-FFF2-40B4-BE49-F238E27FC236}">
                <a16:creationId xmlns:a16="http://schemas.microsoft.com/office/drawing/2014/main" id="{C686E02A-52A7-FC22-C4B5-9AD32059820D}"/>
              </a:ext>
            </a:extLst>
          </p:cNvPr>
          <p:cNvGrpSpPr/>
          <p:nvPr/>
        </p:nvGrpSpPr>
        <p:grpSpPr>
          <a:xfrm>
            <a:off x="1292734" y="2361975"/>
            <a:ext cx="539999" cy="540001"/>
            <a:chOff x="1910119" y="2019336"/>
            <a:chExt cx="539999" cy="540001"/>
          </a:xfrm>
        </p:grpSpPr>
        <p:sp>
          <p:nvSpPr>
            <p:cNvPr id="29" name="Graphic 4">
              <a:extLst>
                <a:ext uri="{FF2B5EF4-FFF2-40B4-BE49-F238E27FC236}">
                  <a16:creationId xmlns:a16="http://schemas.microsoft.com/office/drawing/2014/main" id="{6E7E7391-180B-9C75-6A1C-1DFF79C5A1CE}"/>
                </a:ext>
              </a:extLst>
            </p:cNvPr>
            <p:cNvSpPr/>
            <p:nvPr/>
          </p:nvSpPr>
          <p:spPr>
            <a:xfrm>
              <a:off x="2143130" y="2356120"/>
              <a:ext cx="75898" cy="64876"/>
            </a:xfrm>
            <a:custGeom>
              <a:avLst/>
              <a:gdLst>
                <a:gd name="connsiteX0" fmla="*/ 39475 w 50834"/>
                <a:gd name="connsiteY0" fmla="*/ 0 h 43411"/>
                <a:gd name="connsiteX1" fmla="*/ 31168 w 50834"/>
                <a:gd name="connsiteY1" fmla="*/ 3831 h 43411"/>
                <a:gd name="connsiteX2" fmla="*/ 29890 w 50834"/>
                <a:gd name="connsiteY2" fmla="*/ 5107 h 43411"/>
                <a:gd name="connsiteX3" fmla="*/ 20305 w 50834"/>
                <a:gd name="connsiteY3" fmla="*/ 5107 h 43411"/>
                <a:gd name="connsiteX4" fmla="*/ 19027 w 50834"/>
                <a:gd name="connsiteY4" fmla="*/ 3831 h 43411"/>
                <a:gd name="connsiteX5" fmla="*/ 11359 w 50834"/>
                <a:gd name="connsiteY5" fmla="*/ 0 h 43411"/>
                <a:gd name="connsiteX6" fmla="*/ 11359 w 50834"/>
                <a:gd name="connsiteY6" fmla="*/ 0 h 43411"/>
                <a:gd name="connsiteX7" fmla="*/ 3052 w 50834"/>
                <a:gd name="connsiteY7" fmla="*/ 3831 h 43411"/>
                <a:gd name="connsiteX8" fmla="*/ 3692 w 50834"/>
                <a:gd name="connsiteY8" fmla="*/ 22344 h 43411"/>
                <a:gd name="connsiteX9" fmla="*/ 25417 w 50834"/>
                <a:gd name="connsiteY9" fmla="*/ 43411 h 43411"/>
                <a:gd name="connsiteX10" fmla="*/ 47143 w 50834"/>
                <a:gd name="connsiteY10" fmla="*/ 21706 h 43411"/>
                <a:gd name="connsiteX11" fmla="*/ 47782 w 50834"/>
                <a:gd name="connsiteY11" fmla="*/ 3831 h 43411"/>
                <a:gd name="connsiteX12" fmla="*/ 39475 w 50834"/>
                <a:gd name="connsiteY12" fmla="*/ 0 h 4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834" h="43411">
                  <a:moveTo>
                    <a:pt x="39475" y="0"/>
                  </a:moveTo>
                  <a:cubicBezTo>
                    <a:pt x="36280" y="0"/>
                    <a:pt x="33724" y="1277"/>
                    <a:pt x="31168" y="3831"/>
                  </a:cubicBezTo>
                  <a:lnTo>
                    <a:pt x="29890" y="5107"/>
                  </a:lnTo>
                  <a:cubicBezTo>
                    <a:pt x="27334" y="7661"/>
                    <a:pt x="22861" y="7661"/>
                    <a:pt x="20305" y="5107"/>
                  </a:cubicBezTo>
                  <a:lnTo>
                    <a:pt x="19027" y="3831"/>
                  </a:lnTo>
                  <a:cubicBezTo>
                    <a:pt x="17110" y="1277"/>
                    <a:pt x="13915" y="0"/>
                    <a:pt x="11359" y="0"/>
                  </a:cubicBezTo>
                  <a:lnTo>
                    <a:pt x="11359" y="0"/>
                  </a:lnTo>
                  <a:cubicBezTo>
                    <a:pt x="8164" y="0"/>
                    <a:pt x="5608" y="1277"/>
                    <a:pt x="3052" y="3831"/>
                  </a:cubicBezTo>
                  <a:cubicBezTo>
                    <a:pt x="-1421" y="8938"/>
                    <a:pt x="-782" y="17237"/>
                    <a:pt x="3692" y="22344"/>
                  </a:cubicBezTo>
                  <a:lnTo>
                    <a:pt x="25417" y="43411"/>
                  </a:lnTo>
                  <a:lnTo>
                    <a:pt x="47143" y="21706"/>
                  </a:lnTo>
                  <a:cubicBezTo>
                    <a:pt x="51616" y="16599"/>
                    <a:pt x="52255" y="8299"/>
                    <a:pt x="47782" y="3831"/>
                  </a:cubicBezTo>
                  <a:cubicBezTo>
                    <a:pt x="45226" y="1277"/>
                    <a:pt x="42670" y="0"/>
                    <a:pt x="39475" y="0"/>
                  </a:cubicBezTo>
                </a:path>
              </a:pathLst>
            </a:custGeom>
            <a:solidFill>
              <a:schemeClr val="bg1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4">
              <a:extLst>
                <a:ext uri="{FF2B5EF4-FFF2-40B4-BE49-F238E27FC236}">
                  <a16:creationId xmlns:a16="http://schemas.microsoft.com/office/drawing/2014/main" id="{07B51967-8CAF-6EE5-09DA-C864474B0E97}"/>
                </a:ext>
              </a:extLst>
            </p:cNvPr>
            <p:cNvSpPr/>
            <p:nvPr/>
          </p:nvSpPr>
          <p:spPr>
            <a:xfrm>
              <a:off x="1910119" y="2019336"/>
              <a:ext cx="539999" cy="540001"/>
            </a:xfrm>
            <a:custGeom>
              <a:avLst/>
              <a:gdLst>
                <a:gd name="connsiteX0" fmla="*/ 263265 w 361674"/>
                <a:gd name="connsiteY0" fmla="*/ 277703 h 361333"/>
                <a:gd name="connsiteX1" fmla="*/ 256875 w 361674"/>
                <a:gd name="connsiteY1" fmla="*/ 284087 h 361333"/>
                <a:gd name="connsiteX2" fmla="*/ 250485 w 361674"/>
                <a:gd name="connsiteY2" fmla="*/ 277703 h 361333"/>
                <a:gd name="connsiteX3" fmla="*/ 250485 w 361674"/>
                <a:gd name="connsiteY3" fmla="*/ 215779 h 361333"/>
                <a:gd name="connsiteX4" fmla="*/ 222369 w 361674"/>
                <a:gd name="connsiteY4" fmla="*/ 187689 h 361333"/>
                <a:gd name="connsiteX5" fmla="*/ 139300 w 361674"/>
                <a:gd name="connsiteY5" fmla="*/ 187689 h 361333"/>
                <a:gd name="connsiteX6" fmla="*/ 111184 w 361674"/>
                <a:gd name="connsiteY6" fmla="*/ 215779 h 361333"/>
                <a:gd name="connsiteX7" fmla="*/ 111184 w 361674"/>
                <a:gd name="connsiteY7" fmla="*/ 277703 h 361333"/>
                <a:gd name="connsiteX8" fmla="*/ 104794 w 361674"/>
                <a:gd name="connsiteY8" fmla="*/ 284087 h 361333"/>
                <a:gd name="connsiteX9" fmla="*/ 98404 w 361674"/>
                <a:gd name="connsiteY9" fmla="*/ 277703 h 361333"/>
                <a:gd name="connsiteX10" fmla="*/ 98404 w 361674"/>
                <a:gd name="connsiteY10" fmla="*/ 215779 h 361333"/>
                <a:gd name="connsiteX11" fmla="*/ 139300 w 361674"/>
                <a:gd name="connsiteY11" fmla="*/ 174921 h 361333"/>
                <a:gd name="connsiteX12" fmla="*/ 222369 w 361674"/>
                <a:gd name="connsiteY12" fmla="*/ 174921 h 361333"/>
                <a:gd name="connsiteX13" fmla="*/ 263265 w 361674"/>
                <a:gd name="connsiteY13" fmla="*/ 215779 h 361333"/>
                <a:gd name="connsiteX14" fmla="*/ 263265 w 361674"/>
                <a:gd name="connsiteY14" fmla="*/ 277703 h 361333"/>
                <a:gd name="connsiteX15" fmla="*/ 212146 w 361674"/>
                <a:gd name="connsiteY15" fmla="*/ 255998 h 361333"/>
                <a:gd name="connsiteX16" fmla="*/ 185947 w 361674"/>
                <a:gd name="connsiteY16" fmla="*/ 282172 h 361333"/>
                <a:gd name="connsiteX17" fmla="*/ 181474 w 361674"/>
                <a:gd name="connsiteY17" fmla="*/ 284087 h 361333"/>
                <a:gd name="connsiteX18" fmla="*/ 177001 w 361674"/>
                <a:gd name="connsiteY18" fmla="*/ 282172 h 361333"/>
                <a:gd name="connsiteX19" fmla="*/ 150802 w 361674"/>
                <a:gd name="connsiteY19" fmla="*/ 255998 h 361333"/>
                <a:gd name="connsiteX20" fmla="*/ 149524 w 361674"/>
                <a:gd name="connsiteY20" fmla="*/ 220247 h 361333"/>
                <a:gd name="connsiteX21" fmla="*/ 166777 w 361674"/>
                <a:gd name="connsiteY21" fmla="*/ 211948 h 361333"/>
                <a:gd name="connsiteX22" fmla="*/ 181474 w 361674"/>
                <a:gd name="connsiteY22" fmla="*/ 216417 h 361333"/>
                <a:gd name="connsiteX23" fmla="*/ 196171 w 361674"/>
                <a:gd name="connsiteY23" fmla="*/ 211948 h 361333"/>
                <a:gd name="connsiteX24" fmla="*/ 213423 w 361674"/>
                <a:gd name="connsiteY24" fmla="*/ 220247 h 361333"/>
                <a:gd name="connsiteX25" fmla="*/ 212146 w 361674"/>
                <a:gd name="connsiteY25" fmla="*/ 255998 h 361333"/>
                <a:gd name="connsiteX26" fmla="*/ 180835 w 361674"/>
                <a:gd name="connsiteY26" fmla="*/ 77885 h 361333"/>
                <a:gd name="connsiteX27" fmla="*/ 221731 w 361674"/>
                <a:gd name="connsiteY27" fmla="*/ 118742 h 361333"/>
                <a:gd name="connsiteX28" fmla="*/ 180835 w 361674"/>
                <a:gd name="connsiteY28" fmla="*/ 159600 h 361333"/>
                <a:gd name="connsiteX29" fmla="*/ 139939 w 361674"/>
                <a:gd name="connsiteY29" fmla="*/ 118742 h 361333"/>
                <a:gd name="connsiteX30" fmla="*/ 180835 w 361674"/>
                <a:gd name="connsiteY30" fmla="*/ 77885 h 361333"/>
                <a:gd name="connsiteX31" fmla="*/ 180835 w 361674"/>
                <a:gd name="connsiteY31" fmla="*/ 0 h 361333"/>
                <a:gd name="connsiteX32" fmla="*/ 0 w 361674"/>
                <a:gd name="connsiteY32" fmla="*/ 180667 h 361333"/>
                <a:gd name="connsiteX33" fmla="*/ 180835 w 361674"/>
                <a:gd name="connsiteY33" fmla="*/ 361333 h 361333"/>
                <a:gd name="connsiteX34" fmla="*/ 361670 w 361674"/>
                <a:gd name="connsiteY34" fmla="*/ 180667 h 361333"/>
                <a:gd name="connsiteX35" fmla="*/ 180835 w 361674"/>
                <a:gd name="connsiteY35" fmla="*/ 0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1674" h="361333">
                  <a:moveTo>
                    <a:pt x="263265" y="277703"/>
                  </a:moveTo>
                  <a:cubicBezTo>
                    <a:pt x="263265" y="281533"/>
                    <a:pt x="260709" y="284087"/>
                    <a:pt x="256875" y="284087"/>
                  </a:cubicBezTo>
                  <a:cubicBezTo>
                    <a:pt x="253041" y="284087"/>
                    <a:pt x="250485" y="281533"/>
                    <a:pt x="250485" y="277703"/>
                  </a:cubicBezTo>
                  <a:lnTo>
                    <a:pt x="250485" y="215779"/>
                  </a:lnTo>
                  <a:cubicBezTo>
                    <a:pt x="250485" y="200457"/>
                    <a:pt x="237705" y="187689"/>
                    <a:pt x="222369" y="187689"/>
                  </a:cubicBezTo>
                  <a:lnTo>
                    <a:pt x="139300" y="187689"/>
                  </a:lnTo>
                  <a:cubicBezTo>
                    <a:pt x="123964" y="187689"/>
                    <a:pt x="111184" y="200457"/>
                    <a:pt x="111184" y="215779"/>
                  </a:cubicBezTo>
                  <a:lnTo>
                    <a:pt x="111184" y="277703"/>
                  </a:lnTo>
                  <a:cubicBezTo>
                    <a:pt x="111184" y="281533"/>
                    <a:pt x="108629" y="284087"/>
                    <a:pt x="104794" y="284087"/>
                  </a:cubicBezTo>
                  <a:cubicBezTo>
                    <a:pt x="100961" y="284087"/>
                    <a:pt x="98404" y="281533"/>
                    <a:pt x="98404" y="277703"/>
                  </a:cubicBezTo>
                  <a:lnTo>
                    <a:pt x="98404" y="215779"/>
                  </a:lnTo>
                  <a:cubicBezTo>
                    <a:pt x="98404" y="193435"/>
                    <a:pt x="116935" y="174921"/>
                    <a:pt x="139300" y="174921"/>
                  </a:cubicBezTo>
                  <a:lnTo>
                    <a:pt x="222369" y="174921"/>
                  </a:lnTo>
                  <a:cubicBezTo>
                    <a:pt x="244734" y="174921"/>
                    <a:pt x="263265" y="193435"/>
                    <a:pt x="263265" y="215779"/>
                  </a:cubicBezTo>
                  <a:lnTo>
                    <a:pt x="263265" y="277703"/>
                  </a:lnTo>
                  <a:close/>
                  <a:moveTo>
                    <a:pt x="212146" y="255998"/>
                  </a:moveTo>
                  <a:lnTo>
                    <a:pt x="185947" y="282172"/>
                  </a:lnTo>
                  <a:cubicBezTo>
                    <a:pt x="184669" y="283449"/>
                    <a:pt x="183391" y="284087"/>
                    <a:pt x="181474" y="284087"/>
                  </a:cubicBezTo>
                  <a:cubicBezTo>
                    <a:pt x="179557" y="284087"/>
                    <a:pt x="178279" y="283449"/>
                    <a:pt x="177001" y="282172"/>
                  </a:cubicBezTo>
                  <a:lnTo>
                    <a:pt x="150802" y="255998"/>
                  </a:lnTo>
                  <a:cubicBezTo>
                    <a:pt x="141856" y="245783"/>
                    <a:pt x="141217" y="230462"/>
                    <a:pt x="149524" y="220247"/>
                  </a:cubicBezTo>
                  <a:cubicBezTo>
                    <a:pt x="153997" y="215140"/>
                    <a:pt x="160387" y="211948"/>
                    <a:pt x="166777" y="211948"/>
                  </a:cubicBezTo>
                  <a:cubicBezTo>
                    <a:pt x="171889" y="211948"/>
                    <a:pt x="177001" y="213225"/>
                    <a:pt x="181474" y="216417"/>
                  </a:cubicBezTo>
                  <a:cubicBezTo>
                    <a:pt x="185947" y="213225"/>
                    <a:pt x="191059" y="211310"/>
                    <a:pt x="196171" y="211948"/>
                  </a:cubicBezTo>
                  <a:cubicBezTo>
                    <a:pt x="202561" y="211948"/>
                    <a:pt x="208951" y="215140"/>
                    <a:pt x="213423" y="220247"/>
                  </a:cubicBezTo>
                  <a:cubicBezTo>
                    <a:pt x="221731" y="231100"/>
                    <a:pt x="221092" y="246422"/>
                    <a:pt x="212146" y="255998"/>
                  </a:cubicBezTo>
                  <a:moveTo>
                    <a:pt x="180835" y="77885"/>
                  </a:moveTo>
                  <a:cubicBezTo>
                    <a:pt x="203200" y="77885"/>
                    <a:pt x="221731" y="96398"/>
                    <a:pt x="221731" y="118742"/>
                  </a:cubicBezTo>
                  <a:cubicBezTo>
                    <a:pt x="221731" y="141086"/>
                    <a:pt x="203200" y="159600"/>
                    <a:pt x="180835" y="159600"/>
                  </a:cubicBezTo>
                  <a:cubicBezTo>
                    <a:pt x="158470" y="159600"/>
                    <a:pt x="139939" y="141086"/>
                    <a:pt x="139939" y="118742"/>
                  </a:cubicBezTo>
                  <a:cubicBezTo>
                    <a:pt x="139939" y="96398"/>
                    <a:pt x="158470" y="77885"/>
                    <a:pt x="180835" y="77885"/>
                  </a:cubicBezTo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2309" y="81077"/>
                    <a:pt x="281157" y="0"/>
                    <a:pt x="180835" y="0"/>
                  </a:cubicBezTo>
                </a:path>
              </a:pathLst>
            </a:custGeom>
            <a:solidFill>
              <a:schemeClr val="bg1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4">
              <a:extLst>
                <a:ext uri="{FF2B5EF4-FFF2-40B4-BE49-F238E27FC236}">
                  <a16:creationId xmlns:a16="http://schemas.microsoft.com/office/drawing/2014/main" id="{BDD146C5-D9EF-8CB5-790F-15C9B014F9F1}"/>
                </a:ext>
              </a:extLst>
            </p:cNvPr>
            <p:cNvSpPr/>
            <p:nvPr/>
          </p:nvSpPr>
          <p:spPr>
            <a:xfrm>
              <a:off x="2138117" y="2155760"/>
              <a:ext cx="83956" cy="83956"/>
            </a:xfrm>
            <a:custGeom>
              <a:avLst/>
              <a:gdLst>
                <a:gd name="connsiteX0" fmla="*/ 28116 w 56231"/>
                <a:gd name="connsiteY0" fmla="*/ 56179 h 56178"/>
                <a:gd name="connsiteX1" fmla="*/ 56232 w 56231"/>
                <a:gd name="connsiteY1" fmla="*/ 28090 h 56178"/>
                <a:gd name="connsiteX2" fmla="*/ 28116 w 56231"/>
                <a:gd name="connsiteY2" fmla="*/ 0 h 56178"/>
                <a:gd name="connsiteX3" fmla="*/ 0 w 56231"/>
                <a:gd name="connsiteY3" fmla="*/ 28090 h 56178"/>
                <a:gd name="connsiteX4" fmla="*/ 28116 w 56231"/>
                <a:gd name="connsiteY4" fmla="*/ 56179 h 5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31" h="56178">
                  <a:moveTo>
                    <a:pt x="28116" y="56179"/>
                  </a:moveTo>
                  <a:cubicBezTo>
                    <a:pt x="43452" y="56179"/>
                    <a:pt x="56232" y="43411"/>
                    <a:pt x="56232" y="28090"/>
                  </a:cubicBezTo>
                  <a:cubicBezTo>
                    <a:pt x="56232" y="12768"/>
                    <a:pt x="43452" y="0"/>
                    <a:pt x="28116" y="0"/>
                  </a:cubicBezTo>
                  <a:cubicBezTo>
                    <a:pt x="12780" y="0"/>
                    <a:pt x="0" y="12768"/>
                    <a:pt x="0" y="28090"/>
                  </a:cubicBezTo>
                  <a:cubicBezTo>
                    <a:pt x="0" y="43411"/>
                    <a:pt x="12780" y="56179"/>
                    <a:pt x="28116" y="56179"/>
                  </a:cubicBezTo>
                </a:path>
              </a:pathLst>
            </a:custGeom>
            <a:solidFill>
              <a:schemeClr val="bg1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e 58">
            <a:extLst>
              <a:ext uri="{FF2B5EF4-FFF2-40B4-BE49-F238E27FC236}">
                <a16:creationId xmlns:a16="http://schemas.microsoft.com/office/drawing/2014/main" id="{29EE3698-E10F-C4CF-CE2B-11D590D81E53}"/>
              </a:ext>
            </a:extLst>
          </p:cNvPr>
          <p:cNvGrpSpPr/>
          <p:nvPr/>
        </p:nvGrpSpPr>
        <p:grpSpPr>
          <a:xfrm>
            <a:off x="6255804" y="2368654"/>
            <a:ext cx="540000" cy="540000"/>
            <a:chOff x="8381943" y="2006238"/>
            <a:chExt cx="540000" cy="540000"/>
          </a:xfrm>
        </p:grpSpPr>
        <p:sp>
          <p:nvSpPr>
            <p:cNvPr id="33" name="Graphic 4">
              <a:extLst>
                <a:ext uri="{FF2B5EF4-FFF2-40B4-BE49-F238E27FC236}">
                  <a16:creationId xmlns:a16="http://schemas.microsoft.com/office/drawing/2014/main" id="{50249B59-A537-92D3-026A-1924A0BA78AF}"/>
                </a:ext>
              </a:extLst>
            </p:cNvPr>
            <p:cNvSpPr/>
            <p:nvPr/>
          </p:nvSpPr>
          <p:spPr>
            <a:xfrm>
              <a:off x="8571466" y="2196378"/>
              <a:ext cx="159999" cy="159719"/>
            </a:xfrm>
            <a:custGeom>
              <a:avLst/>
              <a:gdLst>
                <a:gd name="connsiteX0" fmla="*/ 53675 w 107350"/>
                <a:gd name="connsiteY0" fmla="*/ 0 h 107251"/>
                <a:gd name="connsiteX1" fmla="*/ 0 w 107350"/>
                <a:gd name="connsiteY1" fmla="*/ 53625 h 107251"/>
                <a:gd name="connsiteX2" fmla="*/ 53675 w 107350"/>
                <a:gd name="connsiteY2" fmla="*/ 107251 h 107251"/>
                <a:gd name="connsiteX3" fmla="*/ 107351 w 107350"/>
                <a:gd name="connsiteY3" fmla="*/ 53625 h 107251"/>
                <a:gd name="connsiteX4" fmla="*/ 107351 w 107350"/>
                <a:gd name="connsiteY4" fmla="*/ 53625 h 107251"/>
                <a:gd name="connsiteX5" fmla="*/ 53675 w 107350"/>
                <a:gd name="connsiteY5" fmla="*/ 0 h 10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50" h="107251">
                  <a:moveTo>
                    <a:pt x="53675" y="0"/>
                  </a:moveTo>
                  <a:cubicBezTo>
                    <a:pt x="23643" y="0"/>
                    <a:pt x="0" y="24259"/>
                    <a:pt x="0" y="53625"/>
                  </a:cubicBezTo>
                  <a:cubicBezTo>
                    <a:pt x="0" y="82992"/>
                    <a:pt x="24282" y="107251"/>
                    <a:pt x="53675" y="107251"/>
                  </a:cubicBezTo>
                  <a:cubicBezTo>
                    <a:pt x="83069" y="107251"/>
                    <a:pt x="107351" y="82992"/>
                    <a:pt x="107351" y="53625"/>
                  </a:cubicBezTo>
                  <a:cubicBezTo>
                    <a:pt x="107351" y="53625"/>
                    <a:pt x="107351" y="53625"/>
                    <a:pt x="107351" y="53625"/>
                  </a:cubicBezTo>
                  <a:cubicBezTo>
                    <a:pt x="107351" y="24259"/>
                    <a:pt x="83069" y="0"/>
                    <a:pt x="53675" y="0"/>
                  </a:cubicBezTo>
                  <a:close/>
                </a:path>
              </a:pathLst>
            </a:custGeom>
            <a:solidFill>
              <a:schemeClr val="bg1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4">
              <a:extLst>
                <a:ext uri="{FF2B5EF4-FFF2-40B4-BE49-F238E27FC236}">
                  <a16:creationId xmlns:a16="http://schemas.microsoft.com/office/drawing/2014/main" id="{7440D7BE-CB3D-B497-18AC-1A096C304856}"/>
                </a:ext>
              </a:extLst>
            </p:cNvPr>
            <p:cNvSpPr/>
            <p:nvPr/>
          </p:nvSpPr>
          <p:spPr>
            <a:xfrm>
              <a:off x="8381943" y="2006238"/>
              <a:ext cx="540000" cy="540000"/>
            </a:xfrm>
            <a:custGeom>
              <a:avLst/>
              <a:gdLst>
                <a:gd name="connsiteX0" fmla="*/ 180835 w 362309"/>
                <a:gd name="connsiteY0" fmla="*/ 0 h 362610"/>
                <a:gd name="connsiteX1" fmla="*/ 0 w 362309"/>
                <a:gd name="connsiteY1" fmla="*/ 181305 h 362610"/>
                <a:gd name="connsiteX2" fmla="*/ 180835 w 362309"/>
                <a:gd name="connsiteY2" fmla="*/ 362610 h 362610"/>
                <a:gd name="connsiteX3" fmla="*/ 362309 w 362309"/>
                <a:gd name="connsiteY3" fmla="*/ 181305 h 362610"/>
                <a:gd name="connsiteX4" fmla="*/ 362309 w 362309"/>
                <a:gd name="connsiteY4" fmla="*/ 181305 h 362610"/>
                <a:gd name="connsiteX5" fmla="*/ 180835 w 362309"/>
                <a:gd name="connsiteY5" fmla="*/ 0 h 362610"/>
                <a:gd name="connsiteX6" fmla="*/ 174445 w 362309"/>
                <a:gd name="connsiteY6" fmla="*/ 75969 h 362610"/>
                <a:gd name="connsiteX7" fmla="*/ 180835 w 362309"/>
                <a:gd name="connsiteY7" fmla="*/ 69585 h 362610"/>
                <a:gd name="connsiteX8" fmla="*/ 187225 w 362309"/>
                <a:gd name="connsiteY8" fmla="*/ 75969 h 362610"/>
                <a:gd name="connsiteX9" fmla="*/ 187225 w 362309"/>
                <a:gd name="connsiteY9" fmla="*/ 91291 h 362610"/>
                <a:gd name="connsiteX10" fmla="*/ 180835 w 362309"/>
                <a:gd name="connsiteY10" fmla="*/ 97675 h 362610"/>
                <a:gd name="connsiteX11" fmla="*/ 174445 w 362309"/>
                <a:gd name="connsiteY11" fmla="*/ 91291 h 362610"/>
                <a:gd name="connsiteX12" fmla="*/ 174445 w 362309"/>
                <a:gd name="connsiteY12" fmla="*/ 75969 h 362610"/>
                <a:gd name="connsiteX13" fmla="*/ 101600 w 362309"/>
                <a:gd name="connsiteY13" fmla="*/ 102144 h 362610"/>
                <a:gd name="connsiteX14" fmla="*/ 110546 w 362309"/>
                <a:gd name="connsiteY14" fmla="*/ 102144 h 362610"/>
                <a:gd name="connsiteX15" fmla="*/ 121409 w 362309"/>
                <a:gd name="connsiteY15" fmla="*/ 112997 h 362610"/>
                <a:gd name="connsiteX16" fmla="*/ 121409 w 362309"/>
                <a:gd name="connsiteY16" fmla="*/ 121934 h 362610"/>
                <a:gd name="connsiteX17" fmla="*/ 116936 w 362309"/>
                <a:gd name="connsiteY17" fmla="*/ 123849 h 362610"/>
                <a:gd name="connsiteX18" fmla="*/ 112463 w 362309"/>
                <a:gd name="connsiteY18" fmla="*/ 121934 h 362610"/>
                <a:gd name="connsiteX19" fmla="*/ 101600 w 362309"/>
                <a:gd name="connsiteY19" fmla="*/ 111081 h 362610"/>
                <a:gd name="connsiteX20" fmla="*/ 101600 w 362309"/>
                <a:gd name="connsiteY20" fmla="*/ 102144 h 362610"/>
                <a:gd name="connsiteX21" fmla="*/ 101600 w 362309"/>
                <a:gd name="connsiteY21" fmla="*/ 102144 h 362610"/>
                <a:gd name="connsiteX22" fmla="*/ 90737 w 362309"/>
                <a:gd name="connsiteY22" fmla="*/ 188327 h 362610"/>
                <a:gd name="connsiteX23" fmla="*/ 75401 w 362309"/>
                <a:gd name="connsiteY23" fmla="*/ 188327 h 362610"/>
                <a:gd name="connsiteX24" fmla="*/ 69011 w 362309"/>
                <a:gd name="connsiteY24" fmla="*/ 181944 h 362610"/>
                <a:gd name="connsiteX25" fmla="*/ 75401 w 362309"/>
                <a:gd name="connsiteY25" fmla="*/ 175560 h 362610"/>
                <a:gd name="connsiteX26" fmla="*/ 90737 w 362309"/>
                <a:gd name="connsiteY26" fmla="*/ 175560 h 362610"/>
                <a:gd name="connsiteX27" fmla="*/ 97127 w 362309"/>
                <a:gd name="connsiteY27" fmla="*/ 181944 h 362610"/>
                <a:gd name="connsiteX28" fmla="*/ 90737 w 362309"/>
                <a:gd name="connsiteY28" fmla="*/ 188327 h 362610"/>
                <a:gd name="connsiteX29" fmla="*/ 121409 w 362309"/>
                <a:gd name="connsiteY29" fmla="*/ 248975 h 362610"/>
                <a:gd name="connsiteX30" fmla="*/ 110546 w 362309"/>
                <a:gd name="connsiteY30" fmla="*/ 259828 h 362610"/>
                <a:gd name="connsiteX31" fmla="*/ 101600 w 362309"/>
                <a:gd name="connsiteY31" fmla="*/ 259828 h 362610"/>
                <a:gd name="connsiteX32" fmla="*/ 101600 w 362309"/>
                <a:gd name="connsiteY32" fmla="*/ 250891 h 362610"/>
                <a:gd name="connsiteX33" fmla="*/ 112463 w 362309"/>
                <a:gd name="connsiteY33" fmla="*/ 240038 h 362610"/>
                <a:gd name="connsiteX34" fmla="*/ 121409 w 362309"/>
                <a:gd name="connsiteY34" fmla="*/ 240038 h 362610"/>
                <a:gd name="connsiteX35" fmla="*/ 121409 w 362309"/>
                <a:gd name="connsiteY35" fmla="*/ 248975 h 362610"/>
                <a:gd name="connsiteX36" fmla="*/ 187225 w 362309"/>
                <a:gd name="connsiteY36" fmla="*/ 286003 h 362610"/>
                <a:gd name="connsiteX37" fmla="*/ 180835 w 362309"/>
                <a:gd name="connsiteY37" fmla="*/ 292387 h 362610"/>
                <a:gd name="connsiteX38" fmla="*/ 174445 w 362309"/>
                <a:gd name="connsiteY38" fmla="*/ 286003 h 362610"/>
                <a:gd name="connsiteX39" fmla="*/ 174445 w 362309"/>
                <a:gd name="connsiteY39" fmla="*/ 270681 h 362610"/>
                <a:gd name="connsiteX40" fmla="*/ 180835 w 362309"/>
                <a:gd name="connsiteY40" fmla="*/ 264297 h 362610"/>
                <a:gd name="connsiteX41" fmla="*/ 187225 w 362309"/>
                <a:gd name="connsiteY41" fmla="*/ 270681 h 362610"/>
                <a:gd name="connsiteX42" fmla="*/ 187225 w 362309"/>
                <a:gd name="connsiteY42" fmla="*/ 286003 h 362610"/>
                <a:gd name="connsiteX43" fmla="*/ 180835 w 362309"/>
                <a:gd name="connsiteY43" fmla="*/ 248337 h 362610"/>
                <a:gd name="connsiteX44" fmla="*/ 114380 w 362309"/>
                <a:gd name="connsiteY44" fmla="*/ 181944 h 362610"/>
                <a:gd name="connsiteX45" fmla="*/ 180835 w 362309"/>
                <a:gd name="connsiteY45" fmla="*/ 115550 h 362610"/>
                <a:gd name="connsiteX46" fmla="*/ 247291 w 362309"/>
                <a:gd name="connsiteY46" fmla="*/ 181944 h 362610"/>
                <a:gd name="connsiteX47" fmla="*/ 247291 w 362309"/>
                <a:gd name="connsiteY47" fmla="*/ 181944 h 362610"/>
                <a:gd name="connsiteX48" fmla="*/ 180835 w 362309"/>
                <a:gd name="connsiteY48" fmla="*/ 248337 h 362610"/>
                <a:gd name="connsiteX49" fmla="*/ 180835 w 362309"/>
                <a:gd name="connsiteY49" fmla="*/ 248337 h 362610"/>
                <a:gd name="connsiteX50" fmla="*/ 260070 w 362309"/>
                <a:gd name="connsiteY50" fmla="*/ 259828 h 362610"/>
                <a:gd name="connsiteX51" fmla="*/ 251125 w 362309"/>
                <a:gd name="connsiteY51" fmla="*/ 259828 h 362610"/>
                <a:gd name="connsiteX52" fmla="*/ 240901 w 362309"/>
                <a:gd name="connsiteY52" fmla="*/ 249614 h 362610"/>
                <a:gd name="connsiteX53" fmla="*/ 240901 w 362309"/>
                <a:gd name="connsiteY53" fmla="*/ 240676 h 362610"/>
                <a:gd name="connsiteX54" fmla="*/ 249847 w 362309"/>
                <a:gd name="connsiteY54" fmla="*/ 240676 h 362610"/>
                <a:gd name="connsiteX55" fmla="*/ 260709 w 362309"/>
                <a:gd name="connsiteY55" fmla="*/ 251529 h 362610"/>
                <a:gd name="connsiteX56" fmla="*/ 260070 w 362309"/>
                <a:gd name="connsiteY56" fmla="*/ 259828 h 362610"/>
                <a:gd name="connsiteX57" fmla="*/ 260070 w 362309"/>
                <a:gd name="connsiteY57" fmla="*/ 259828 h 362610"/>
                <a:gd name="connsiteX58" fmla="*/ 260070 w 362309"/>
                <a:gd name="connsiteY58" fmla="*/ 111081 h 362610"/>
                <a:gd name="connsiteX59" fmla="*/ 249847 w 362309"/>
                <a:gd name="connsiteY59" fmla="*/ 121934 h 362610"/>
                <a:gd name="connsiteX60" fmla="*/ 240901 w 362309"/>
                <a:gd name="connsiteY60" fmla="*/ 121934 h 362610"/>
                <a:gd name="connsiteX61" fmla="*/ 240901 w 362309"/>
                <a:gd name="connsiteY61" fmla="*/ 121934 h 362610"/>
                <a:gd name="connsiteX62" fmla="*/ 240901 w 362309"/>
                <a:gd name="connsiteY62" fmla="*/ 112997 h 362610"/>
                <a:gd name="connsiteX63" fmla="*/ 251764 w 362309"/>
                <a:gd name="connsiteY63" fmla="*/ 102144 h 362610"/>
                <a:gd name="connsiteX64" fmla="*/ 260709 w 362309"/>
                <a:gd name="connsiteY64" fmla="*/ 102782 h 362610"/>
                <a:gd name="connsiteX65" fmla="*/ 260070 w 362309"/>
                <a:gd name="connsiteY65" fmla="*/ 111081 h 362610"/>
                <a:gd name="connsiteX66" fmla="*/ 260070 w 362309"/>
                <a:gd name="connsiteY66" fmla="*/ 111081 h 362610"/>
                <a:gd name="connsiteX67" fmla="*/ 286269 w 362309"/>
                <a:gd name="connsiteY67" fmla="*/ 188327 h 362610"/>
                <a:gd name="connsiteX68" fmla="*/ 270933 w 362309"/>
                <a:gd name="connsiteY68" fmla="*/ 188327 h 362610"/>
                <a:gd name="connsiteX69" fmla="*/ 264543 w 362309"/>
                <a:gd name="connsiteY69" fmla="*/ 181944 h 362610"/>
                <a:gd name="connsiteX70" fmla="*/ 270933 w 362309"/>
                <a:gd name="connsiteY70" fmla="*/ 175560 h 362610"/>
                <a:gd name="connsiteX71" fmla="*/ 286269 w 362309"/>
                <a:gd name="connsiteY71" fmla="*/ 175560 h 362610"/>
                <a:gd name="connsiteX72" fmla="*/ 292659 w 362309"/>
                <a:gd name="connsiteY72" fmla="*/ 181944 h 362610"/>
                <a:gd name="connsiteX73" fmla="*/ 286269 w 362309"/>
                <a:gd name="connsiteY73" fmla="*/ 188327 h 3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62309" h="362610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2610"/>
                    <a:pt x="180835" y="362610"/>
                  </a:cubicBezTo>
                  <a:cubicBezTo>
                    <a:pt x="280518" y="362610"/>
                    <a:pt x="362309" y="281534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1670" y="81077"/>
                    <a:pt x="281157" y="0"/>
                    <a:pt x="180835" y="0"/>
                  </a:cubicBezTo>
                  <a:close/>
                  <a:moveTo>
                    <a:pt x="174445" y="75969"/>
                  </a:moveTo>
                  <a:cubicBezTo>
                    <a:pt x="174445" y="72139"/>
                    <a:pt x="177001" y="69585"/>
                    <a:pt x="180835" y="69585"/>
                  </a:cubicBezTo>
                  <a:cubicBezTo>
                    <a:pt x="184669" y="69585"/>
                    <a:pt x="187225" y="72139"/>
                    <a:pt x="187225" y="75969"/>
                  </a:cubicBezTo>
                  <a:lnTo>
                    <a:pt x="187225" y="91291"/>
                  </a:lnTo>
                  <a:cubicBezTo>
                    <a:pt x="187225" y="95121"/>
                    <a:pt x="184669" y="97675"/>
                    <a:pt x="180835" y="97675"/>
                  </a:cubicBezTo>
                  <a:cubicBezTo>
                    <a:pt x="177001" y="97675"/>
                    <a:pt x="174445" y="95121"/>
                    <a:pt x="174445" y="91291"/>
                  </a:cubicBezTo>
                  <a:lnTo>
                    <a:pt x="174445" y="75969"/>
                  </a:lnTo>
                  <a:close/>
                  <a:moveTo>
                    <a:pt x="101600" y="102144"/>
                  </a:moveTo>
                  <a:cubicBezTo>
                    <a:pt x="104156" y="99590"/>
                    <a:pt x="107990" y="99590"/>
                    <a:pt x="110546" y="102144"/>
                  </a:cubicBezTo>
                  <a:lnTo>
                    <a:pt x="121409" y="112997"/>
                  </a:lnTo>
                  <a:cubicBezTo>
                    <a:pt x="123965" y="115550"/>
                    <a:pt x="123965" y="119381"/>
                    <a:pt x="121409" y="121934"/>
                  </a:cubicBezTo>
                  <a:cubicBezTo>
                    <a:pt x="120131" y="123211"/>
                    <a:pt x="118853" y="123849"/>
                    <a:pt x="116936" y="123849"/>
                  </a:cubicBezTo>
                  <a:cubicBezTo>
                    <a:pt x="115019" y="123849"/>
                    <a:pt x="113741" y="123211"/>
                    <a:pt x="112463" y="121934"/>
                  </a:cubicBezTo>
                  <a:lnTo>
                    <a:pt x="101600" y="111081"/>
                  </a:lnTo>
                  <a:cubicBezTo>
                    <a:pt x="99683" y="108528"/>
                    <a:pt x="99683" y="104059"/>
                    <a:pt x="101600" y="102144"/>
                  </a:cubicBezTo>
                  <a:lnTo>
                    <a:pt x="101600" y="102144"/>
                  </a:lnTo>
                  <a:close/>
                  <a:moveTo>
                    <a:pt x="90737" y="188327"/>
                  </a:moveTo>
                  <a:lnTo>
                    <a:pt x="75401" y="188327"/>
                  </a:lnTo>
                  <a:cubicBezTo>
                    <a:pt x="71567" y="188327"/>
                    <a:pt x="69011" y="185774"/>
                    <a:pt x="69011" y="181944"/>
                  </a:cubicBezTo>
                  <a:cubicBezTo>
                    <a:pt x="69011" y="178113"/>
                    <a:pt x="71567" y="175560"/>
                    <a:pt x="75401" y="175560"/>
                  </a:cubicBezTo>
                  <a:lnTo>
                    <a:pt x="90737" y="175560"/>
                  </a:lnTo>
                  <a:cubicBezTo>
                    <a:pt x="94571" y="175560"/>
                    <a:pt x="97127" y="178113"/>
                    <a:pt x="97127" y="181944"/>
                  </a:cubicBezTo>
                  <a:cubicBezTo>
                    <a:pt x="97127" y="185774"/>
                    <a:pt x="93932" y="188327"/>
                    <a:pt x="90737" y="188327"/>
                  </a:cubicBezTo>
                  <a:close/>
                  <a:moveTo>
                    <a:pt x="121409" y="248975"/>
                  </a:moveTo>
                  <a:lnTo>
                    <a:pt x="110546" y="259828"/>
                  </a:lnTo>
                  <a:cubicBezTo>
                    <a:pt x="107990" y="262382"/>
                    <a:pt x="104156" y="262382"/>
                    <a:pt x="101600" y="259828"/>
                  </a:cubicBezTo>
                  <a:cubicBezTo>
                    <a:pt x="99044" y="257275"/>
                    <a:pt x="99044" y="253444"/>
                    <a:pt x="101600" y="250891"/>
                  </a:cubicBezTo>
                  <a:lnTo>
                    <a:pt x="112463" y="240038"/>
                  </a:lnTo>
                  <a:cubicBezTo>
                    <a:pt x="115019" y="237484"/>
                    <a:pt x="118853" y="237484"/>
                    <a:pt x="121409" y="240038"/>
                  </a:cubicBezTo>
                  <a:cubicBezTo>
                    <a:pt x="123965" y="242591"/>
                    <a:pt x="123965" y="247060"/>
                    <a:pt x="121409" y="248975"/>
                  </a:cubicBezTo>
                  <a:close/>
                  <a:moveTo>
                    <a:pt x="187225" y="286003"/>
                  </a:moveTo>
                  <a:cubicBezTo>
                    <a:pt x="187225" y="289833"/>
                    <a:pt x="184669" y="292387"/>
                    <a:pt x="180835" y="292387"/>
                  </a:cubicBezTo>
                  <a:cubicBezTo>
                    <a:pt x="177001" y="292387"/>
                    <a:pt x="174445" y="289833"/>
                    <a:pt x="174445" y="286003"/>
                  </a:cubicBezTo>
                  <a:lnTo>
                    <a:pt x="174445" y="270681"/>
                  </a:lnTo>
                  <a:cubicBezTo>
                    <a:pt x="174445" y="266851"/>
                    <a:pt x="177001" y="264297"/>
                    <a:pt x="180835" y="264297"/>
                  </a:cubicBezTo>
                  <a:cubicBezTo>
                    <a:pt x="184669" y="264297"/>
                    <a:pt x="187225" y="266851"/>
                    <a:pt x="187225" y="270681"/>
                  </a:cubicBezTo>
                  <a:lnTo>
                    <a:pt x="187225" y="286003"/>
                  </a:lnTo>
                  <a:close/>
                  <a:moveTo>
                    <a:pt x="180835" y="248337"/>
                  </a:moveTo>
                  <a:cubicBezTo>
                    <a:pt x="143774" y="248337"/>
                    <a:pt x="114380" y="218332"/>
                    <a:pt x="114380" y="181944"/>
                  </a:cubicBezTo>
                  <a:cubicBezTo>
                    <a:pt x="114380" y="145555"/>
                    <a:pt x="144413" y="115550"/>
                    <a:pt x="180835" y="115550"/>
                  </a:cubicBezTo>
                  <a:cubicBezTo>
                    <a:pt x="217897" y="115550"/>
                    <a:pt x="247291" y="145555"/>
                    <a:pt x="247291" y="181944"/>
                  </a:cubicBezTo>
                  <a:lnTo>
                    <a:pt x="247291" y="181944"/>
                  </a:lnTo>
                  <a:cubicBezTo>
                    <a:pt x="247291" y="218332"/>
                    <a:pt x="217897" y="248337"/>
                    <a:pt x="180835" y="248337"/>
                  </a:cubicBezTo>
                  <a:lnTo>
                    <a:pt x="180835" y="248337"/>
                  </a:lnTo>
                  <a:close/>
                  <a:moveTo>
                    <a:pt x="260070" y="259828"/>
                  </a:moveTo>
                  <a:cubicBezTo>
                    <a:pt x="257514" y="262382"/>
                    <a:pt x="253680" y="262382"/>
                    <a:pt x="251125" y="259828"/>
                  </a:cubicBezTo>
                  <a:lnTo>
                    <a:pt x="240901" y="249614"/>
                  </a:lnTo>
                  <a:cubicBezTo>
                    <a:pt x="238345" y="247060"/>
                    <a:pt x="238345" y="243230"/>
                    <a:pt x="240901" y="240676"/>
                  </a:cubicBezTo>
                  <a:cubicBezTo>
                    <a:pt x="243457" y="238123"/>
                    <a:pt x="247291" y="238123"/>
                    <a:pt x="249847" y="240676"/>
                  </a:cubicBezTo>
                  <a:lnTo>
                    <a:pt x="260709" y="251529"/>
                  </a:lnTo>
                  <a:cubicBezTo>
                    <a:pt x="262626" y="253444"/>
                    <a:pt x="262626" y="257275"/>
                    <a:pt x="260070" y="259828"/>
                  </a:cubicBezTo>
                  <a:lnTo>
                    <a:pt x="260070" y="259828"/>
                  </a:lnTo>
                  <a:close/>
                  <a:moveTo>
                    <a:pt x="260070" y="111081"/>
                  </a:moveTo>
                  <a:lnTo>
                    <a:pt x="249847" y="121934"/>
                  </a:lnTo>
                  <a:cubicBezTo>
                    <a:pt x="247291" y="124488"/>
                    <a:pt x="243457" y="124488"/>
                    <a:pt x="240901" y="121934"/>
                  </a:cubicBezTo>
                  <a:cubicBezTo>
                    <a:pt x="240901" y="121934"/>
                    <a:pt x="240901" y="121934"/>
                    <a:pt x="240901" y="121934"/>
                  </a:cubicBezTo>
                  <a:cubicBezTo>
                    <a:pt x="238345" y="119381"/>
                    <a:pt x="238345" y="115550"/>
                    <a:pt x="240901" y="112997"/>
                  </a:cubicBezTo>
                  <a:lnTo>
                    <a:pt x="251764" y="102144"/>
                  </a:lnTo>
                  <a:cubicBezTo>
                    <a:pt x="254320" y="99590"/>
                    <a:pt x="258792" y="100229"/>
                    <a:pt x="260709" y="102782"/>
                  </a:cubicBezTo>
                  <a:cubicBezTo>
                    <a:pt x="261987" y="105336"/>
                    <a:pt x="261987" y="109166"/>
                    <a:pt x="260070" y="111081"/>
                  </a:cubicBezTo>
                  <a:lnTo>
                    <a:pt x="260070" y="111081"/>
                  </a:lnTo>
                  <a:close/>
                  <a:moveTo>
                    <a:pt x="286269" y="188327"/>
                  </a:moveTo>
                  <a:lnTo>
                    <a:pt x="270933" y="188327"/>
                  </a:lnTo>
                  <a:cubicBezTo>
                    <a:pt x="267099" y="188327"/>
                    <a:pt x="264543" y="185774"/>
                    <a:pt x="264543" y="181944"/>
                  </a:cubicBezTo>
                  <a:cubicBezTo>
                    <a:pt x="264543" y="178113"/>
                    <a:pt x="267099" y="175560"/>
                    <a:pt x="270933" y="175560"/>
                  </a:cubicBezTo>
                  <a:lnTo>
                    <a:pt x="286269" y="175560"/>
                  </a:lnTo>
                  <a:cubicBezTo>
                    <a:pt x="290103" y="175560"/>
                    <a:pt x="292659" y="178113"/>
                    <a:pt x="292659" y="181944"/>
                  </a:cubicBezTo>
                  <a:cubicBezTo>
                    <a:pt x="292659" y="185774"/>
                    <a:pt x="290103" y="188327"/>
                    <a:pt x="286269" y="188327"/>
                  </a:cubicBezTo>
                  <a:close/>
                </a:path>
              </a:pathLst>
            </a:custGeom>
            <a:solidFill>
              <a:schemeClr val="bg1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e 57">
            <a:extLst>
              <a:ext uri="{FF2B5EF4-FFF2-40B4-BE49-F238E27FC236}">
                <a16:creationId xmlns:a16="http://schemas.microsoft.com/office/drawing/2014/main" id="{CF631750-C9B2-17FB-1A46-514AACD6CE66}"/>
              </a:ext>
            </a:extLst>
          </p:cNvPr>
          <p:cNvGrpSpPr/>
          <p:nvPr/>
        </p:nvGrpSpPr>
        <p:grpSpPr>
          <a:xfrm>
            <a:off x="3774016" y="2361975"/>
            <a:ext cx="540505" cy="540000"/>
            <a:chOff x="5152510" y="2006238"/>
            <a:chExt cx="540505" cy="540000"/>
          </a:xfrm>
        </p:grpSpPr>
        <p:sp>
          <p:nvSpPr>
            <p:cNvPr id="38" name="Graphic 4">
              <a:extLst>
                <a:ext uri="{FF2B5EF4-FFF2-40B4-BE49-F238E27FC236}">
                  <a16:creationId xmlns:a16="http://schemas.microsoft.com/office/drawing/2014/main" id="{1B59B814-2D2F-BBDC-3D22-01EC55F54C13}"/>
                </a:ext>
              </a:extLst>
            </p:cNvPr>
            <p:cNvSpPr/>
            <p:nvPr/>
          </p:nvSpPr>
          <p:spPr>
            <a:xfrm>
              <a:off x="5328221" y="2195145"/>
              <a:ext cx="177622" cy="177454"/>
            </a:xfrm>
            <a:custGeom>
              <a:avLst/>
              <a:gdLst>
                <a:gd name="connsiteX0" fmla="*/ 59427 w 118853"/>
                <a:gd name="connsiteY0" fmla="*/ 0 h 118741"/>
                <a:gd name="connsiteX1" fmla="*/ 0 w 118853"/>
                <a:gd name="connsiteY1" fmla="*/ 59371 h 118741"/>
                <a:gd name="connsiteX2" fmla="*/ 59427 w 118853"/>
                <a:gd name="connsiteY2" fmla="*/ 118742 h 118741"/>
                <a:gd name="connsiteX3" fmla="*/ 118853 w 118853"/>
                <a:gd name="connsiteY3" fmla="*/ 59371 h 118741"/>
                <a:gd name="connsiteX4" fmla="*/ 106073 w 118853"/>
                <a:gd name="connsiteY4" fmla="*/ 22344 h 118741"/>
                <a:gd name="connsiteX5" fmla="*/ 92015 w 118853"/>
                <a:gd name="connsiteY5" fmla="*/ 36388 h 118741"/>
                <a:gd name="connsiteX6" fmla="*/ 99683 w 118853"/>
                <a:gd name="connsiteY6" fmla="*/ 59371 h 118741"/>
                <a:gd name="connsiteX7" fmla="*/ 60704 w 118853"/>
                <a:gd name="connsiteY7" fmla="*/ 98313 h 118741"/>
                <a:gd name="connsiteX8" fmla="*/ 21726 w 118853"/>
                <a:gd name="connsiteY8" fmla="*/ 59371 h 118741"/>
                <a:gd name="connsiteX9" fmla="*/ 60704 w 118853"/>
                <a:gd name="connsiteY9" fmla="*/ 20428 h 118741"/>
                <a:gd name="connsiteX10" fmla="*/ 83708 w 118853"/>
                <a:gd name="connsiteY10" fmla="*/ 28089 h 118741"/>
                <a:gd name="connsiteX11" fmla="*/ 97766 w 118853"/>
                <a:gd name="connsiteY11" fmla="*/ 14044 h 118741"/>
                <a:gd name="connsiteX12" fmla="*/ 59427 w 118853"/>
                <a:gd name="connsiteY12" fmla="*/ 0 h 11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853" h="118741">
                  <a:moveTo>
                    <a:pt x="59427" y="0"/>
                  </a:moveTo>
                  <a:cubicBezTo>
                    <a:pt x="26838" y="0"/>
                    <a:pt x="0" y="26812"/>
                    <a:pt x="0" y="59371"/>
                  </a:cubicBezTo>
                  <a:cubicBezTo>
                    <a:pt x="0" y="91929"/>
                    <a:pt x="26838" y="118742"/>
                    <a:pt x="59427" y="118742"/>
                  </a:cubicBezTo>
                  <a:cubicBezTo>
                    <a:pt x="92015" y="118742"/>
                    <a:pt x="118853" y="91929"/>
                    <a:pt x="118853" y="59371"/>
                  </a:cubicBezTo>
                  <a:cubicBezTo>
                    <a:pt x="118853" y="45326"/>
                    <a:pt x="113741" y="32558"/>
                    <a:pt x="106073" y="22344"/>
                  </a:cubicBezTo>
                  <a:lnTo>
                    <a:pt x="92015" y="36388"/>
                  </a:lnTo>
                  <a:cubicBezTo>
                    <a:pt x="96488" y="42772"/>
                    <a:pt x="99683" y="50433"/>
                    <a:pt x="99683" y="59371"/>
                  </a:cubicBezTo>
                  <a:cubicBezTo>
                    <a:pt x="99683" y="81076"/>
                    <a:pt x="82430" y="98313"/>
                    <a:pt x="60704" y="98313"/>
                  </a:cubicBezTo>
                  <a:cubicBezTo>
                    <a:pt x="38979" y="98313"/>
                    <a:pt x="21726" y="81076"/>
                    <a:pt x="21726" y="59371"/>
                  </a:cubicBezTo>
                  <a:cubicBezTo>
                    <a:pt x="21726" y="37665"/>
                    <a:pt x="38979" y="20428"/>
                    <a:pt x="60704" y="20428"/>
                  </a:cubicBezTo>
                  <a:cubicBezTo>
                    <a:pt x="69012" y="20428"/>
                    <a:pt x="77318" y="22982"/>
                    <a:pt x="83708" y="28089"/>
                  </a:cubicBezTo>
                  <a:lnTo>
                    <a:pt x="97766" y="14044"/>
                  </a:lnTo>
                  <a:cubicBezTo>
                    <a:pt x="86264" y="4468"/>
                    <a:pt x="72845" y="0"/>
                    <a:pt x="59427" y="0"/>
                  </a:cubicBezTo>
                  <a:close/>
                </a:path>
              </a:pathLst>
            </a:custGeom>
            <a:solidFill>
              <a:schemeClr val="bg1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4">
              <a:extLst>
                <a:ext uri="{FF2B5EF4-FFF2-40B4-BE49-F238E27FC236}">
                  <a16:creationId xmlns:a16="http://schemas.microsoft.com/office/drawing/2014/main" id="{9EFFC9B9-F10C-58E2-91CC-E38DAF77046F}"/>
                </a:ext>
              </a:extLst>
            </p:cNvPr>
            <p:cNvSpPr/>
            <p:nvPr/>
          </p:nvSpPr>
          <p:spPr>
            <a:xfrm>
              <a:off x="5377879" y="2243801"/>
              <a:ext cx="78306" cy="78232"/>
            </a:xfrm>
            <a:custGeom>
              <a:avLst/>
              <a:gdLst>
                <a:gd name="connsiteX0" fmla="*/ 26199 w 52397"/>
                <a:gd name="connsiteY0" fmla="*/ 32558 h 52348"/>
                <a:gd name="connsiteX1" fmla="*/ 21726 w 52397"/>
                <a:gd name="connsiteY1" fmla="*/ 30643 h 52348"/>
                <a:gd name="connsiteX2" fmla="*/ 21726 w 52397"/>
                <a:gd name="connsiteY2" fmla="*/ 21706 h 52348"/>
                <a:gd name="connsiteX3" fmla="*/ 39618 w 52397"/>
                <a:gd name="connsiteY3" fmla="*/ 3830 h 52348"/>
                <a:gd name="connsiteX4" fmla="*/ 26199 w 52397"/>
                <a:gd name="connsiteY4" fmla="*/ 0 h 52348"/>
                <a:gd name="connsiteX5" fmla="*/ 0 w 52397"/>
                <a:gd name="connsiteY5" fmla="*/ 26174 h 52348"/>
                <a:gd name="connsiteX6" fmla="*/ 26199 w 52397"/>
                <a:gd name="connsiteY6" fmla="*/ 52349 h 52348"/>
                <a:gd name="connsiteX7" fmla="*/ 52398 w 52397"/>
                <a:gd name="connsiteY7" fmla="*/ 26174 h 52348"/>
                <a:gd name="connsiteX8" fmla="*/ 48564 w 52397"/>
                <a:gd name="connsiteY8" fmla="*/ 12768 h 52348"/>
                <a:gd name="connsiteX9" fmla="*/ 30672 w 52397"/>
                <a:gd name="connsiteY9" fmla="*/ 30643 h 52348"/>
                <a:gd name="connsiteX10" fmla="*/ 26199 w 52397"/>
                <a:gd name="connsiteY10" fmla="*/ 32558 h 5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97" h="52348">
                  <a:moveTo>
                    <a:pt x="26199" y="32558"/>
                  </a:moveTo>
                  <a:cubicBezTo>
                    <a:pt x="24282" y="32558"/>
                    <a:pt x="23004" y="31920"/>
                    <a:pt x="21726" y="30643"/>
                  </a:cubicBezTo>
                  <a:cubicBezTo>
                    <a:pt x="19170" y="28090"/>
                    <a:pt x="19170" y="24259"/>
                    <a:pt x="21726" y="21706"/>
                  </a:cubicBezTo>
                  <a:lnTo>
                    <a:pt x="39618" y="3830"/>
                  </a:lnTo>
                  <a:cubicBezTo>
                    <a:pt x="35784" y="1277"/>
                    <a:pt x="31311" y="0"/>
                    <a:pt x="26199" y="0"/>
                  </a:cubicBezTo>
                  <a:cubicBezTo>
                    <a:pt x="11502" y="0"/>
                    <a:pt x="0" y="12130"/>
                    <a:pt x="0" y="26174"/>
                  </a:cubicBezTo>
                  <a:cubicBezTo>
                    <a:pt x="0" y="40219"/>
                    <a:pt x="12141" y="52349"/>
                    <a:pt x="26199" y="52349"/>
                  </a:cubicBezTo>
                  <a:cubicBezTo>
                    <a:pt x="40257" y="52349"/>
                    <a:pt x="52398" y="40219"/>
                    <a:pt x="52398" y="26174"/>
                  </a:cubicBezTo>
                  <a:cubicBezTo>
                    <a:pt x="52398" y="21067"/>
                    <a:pt x="51119" y="16598"/>
                    <a:pt x="48564" y="12768"/>
                  </a:cubicBezTo>
                  <a:lnTo>
                    <a:pt x="30672" y="30643"/>
                  </a:lnTo>
                  <a:cubicBezTo>
                    <a:pt x="29394" y="31920"/>
                    <a:pt x="27477" y="32558"/>
                    <a:pt x="26199" y="32558"/>
                  </a:cubicBezTo>
                  <a:close/>
                </a:path>
              </a:pathLst>
            </a:custGeom>
            <a:solidFill>
              <a:schemeClr val="bg1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4">
              <a:extLst>
                <a:ext uri="{FF2B5EF4-FFF2-40B4-BE49-F238E27FC236}">
                  <a16:creationId xmlns:a16="http://schemas.microsoft.com/office/drawing/2014/main" id="{8608950C-A7D0-28D9-C70C-E0D9916F4EE4}"/>
                </a:ext>
              </a:extLst>
            </p:cNvPr>
            <p:cNvSpPr/>
            <p:nvPr/>
          </p:nvSpPr>
          <p:spPr>
            <a:xfrm>
              <a:off x="5278564" y="2145533"/>
              <a:ext cx="275027" cy="274770"/>
            </a:xfrm>
            <a:custGeom>
              <a:avLst/>
              <a:gdLst>
                <a:gd name="connsiteX0" fmla="*/ 164221 w 184030"/>
                <a:gd name="connsiteY0" fmla="*/ 91929 h 183858"/>
                <a:gd name="connsiteX1" fmla="*/ 92015 w 184030"/>
                <a:gd name="connsiteY1" fmla="*/ 164068 h 183858"/>
                <a:gd name="connsiteX2" fmla="*/ 19809 w 184030"/>
                <a:gd name="connsiteY2" fmla="*/ 91929 h 183858"/>
                <a:gd name="connsiteX3" fmla="*/ 92015 w 184030"/>
                <a:gd name="connsiteY3" fmla="*/ 19790 h 183858"/>
                <a:gd name="connsiteX4" fmla="*/ 138022 w 184030"/>
                <a:gd name="connsiteY4" fmla="*/ 36389 h 183858"/>
                <a:gd name="connsiteX5" fmla="*/ 152080 w 184030"/>
                <a:gd name="connsiteY5" fmla="*/ 22344 h 183858"/>
                <a:gd name="connsiteX6" fmla="*/ 92015 w 184030"/>
                <a:gd name="connsiteY6" fmla="*/ 0 h 183858"/>
                <a:gd name="connsiteX7" fmla="*/ 0 w 184030"/>
                <a:gd name="connsiteY7" fmla="*/ 91929 h 183858"/>
                <a:gd name="connsiteX8" fmla="*/ 92015 w 184030"/>
                <a:gd name="connsiteY8" fmla="*/ 183859 h 183858"/>
                <a:gd name="connsiteX9" fmla="*/ 184030 w 184030"/>
                <a:gd name="connsiteY9" fmla="*/ 91929 h 183858"/>
                <a:gd name="connsiteX10" fmla="*/ 161665 w 184030"/>
                <a:gd name="connsiteY10" fmla="*/ 31920 h 183858"/>
                <a:gd name="connsiteX11" fmla="*/ 147607 w 184030"/>
                <a:gd name="connsiteY11" fmla="*/ 45965 h 183858"/>
                <a:gd name="connsiteX12" fmla="*/ 164221 w 184030"/>
                <a:gd name="connsiteY12" fmla="*/ 91929 h 18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30" h="183858">
                  <a:moveTo>
                    <a:pt x="164221" y="91929"/>
                  </a:moveTo>
                  <a:cubicBezTo>
                    <a:pt x="164221" y="131510"/>
                    <a:pt x="132271" y="164068"/>
                    <a:pt x="92015" y="164068"/>
                  </a:cubicBezTo>
                  <a:cubicBezTo>
                    <a:pt x="52397" y="164068"/>
                    <a:pt x="19809" y="132149"/>
                    <a:pt x="19809" y="91929"/>
                  </a:cubicBezTo>
                  <a:cubicBezTo>
                    <a:pt x="19809" y="51710"/>
                    <a:pt x="51758" y="19790"/>
                    <a:pt x="92015" y="19790"/>
                  </a:cubicBezTo>
                  <a:cubicBezTo>
                    <a:pt x="109268" y="19790"/>
                    <a:pt x="125881" y="26174"/>
                    <a:pt x="138022" y="36389"/>
                  </a:cubicBezTo>
                  <a:lnTo>
                    <a:pt x="152080" y="22344"/>
                  </a:lnTo>
                  <a:cubicBezTo>
                    <a:pt x="136106" y="8299"/>
                    <a:pt x="115019" y="0"/>
                    <a:pt x="92015" y="0"/>
                  </a:cubicBezTo>
                  <a:cubicBezTo>
                    <a:pt x="41535" y="0"/>
                    <a:pt x="0" y="41496"/>
                    <a:pt x="0" y="91929"/>
                  </a:cubicBezTo>
                  <a:cubicBezTo>
                    <a:pt x="0" y="142363"/>
                    <a:pt x="41535" y="183859"/>
                    <a:pt x="92015" y="183859"/>
                  </a:cubicBezTo>
                  <a:cubicBezTo>
                    <a:pt x="142496" y="183859"/>
                    <a:pt x="184030" y="142363"/>
                    <a:pt x="184030" y="91929"/>
                  </a:cubicBezTo>
                  <a:cubicBezTo>
                    <a:pt x="184030" y="68947"/>
                    <a:pt x="175723" y="47880"/>
                    <a:pt x="161665" y="31920"/>
                  </a:cubicBezTo>
                  <a:lnTo>
                    <a:pt x="147607" y="45965"/>
                  </a:lnTo>
                  <a:cubicBezTo>
                    <a:pt x="157831" y="58733"/>
                    <a:pt x="164221" y="74693"/>
                    <a:pt x="164221" y="91929"/>
                  </a:cubicBezTo>
                  <a:close/>
                </a:path>
              </a:pathLst>
            </a:custGeom>
            <a:solidFill>
              <a:schemeClr val="bg1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4">
              <a:extLst>
                <a:ext uri="{FF2B5EF4-FFF2-40B4-BE49-F238E27FC236}">
                  <a16:creationId xmlns:a16="http://schemas.microsoft.com/office/drawing/2014/main" id="{699EED25-336E-8F01-69C6-3433FBFC72A6}"/>
                </a:ext>
              </a:extLst>
            </p:cNvPr>
            <p:cNvSpPr/>
            <p:nvPr/>
          </p:nvSpPr>
          <p:spPr>
            <a:xfrm>
              <a:off x="5152510" y="2006238"/>
              <a:ext cx="540505" cy="540000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4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283074 w 361670"/>
                <a:gd name="connsiteY5" fmla="*/ 109805 h 361333"/>
                <a:gd name="connsiteX6" fmla="*/ 261348 w 361670"/>
                <a:gd name="connsiteY6" fmla="*/ 109805 h 361333"/>
                <a:gd name="connsiteX7" fmla="*/ 254958 w 361670"/>
                <a:gd name="connsiteY7" fmla="*/ 116189 h 361333"/>
                <a:gd name="connsiteX8" fmla="*/ 281157 w 361670"/>
                <a:gd name="connsiteY8" fmla="*/ 185135 h 361333"/>
                <a:gd name="connsiteX9" fmla="*/ 246651 w 361670"/>
                <a:gd name="connsiteY9" fmla="*/ 262382 h 361333"/>
                <a:gd name="connsiteX10" fmla="*/ 263266 w 361670"/>
                <a:gd name="connsiteY10" fmla="*/ 278980 h 361333"/>
                <a:gd name="connsiteX11" fmla="*/ 263266 w 361670"/>
                <a:gd name="connsiteY11" fmla="*/ 287918 h 361333"/>
                <a:gd name="connsiteX12" fmla="*/ 258792 w 361670"/>
                <a:gd name="connsiteY12" fmla="*/ 289833 h 361333"/>
                <a:gd name="connsiteX13" fmla="*/ 254319 w 361670"/>
                <a:gd name="connsiteY13" fmla="*/ 287918 h 361333"/>
                <a:gd name="connsiteX14" fmla="*/ 237706 w 361670"/>
                <a:gd name="connsiteY14" fmla="*/ 271319 h 361333"/>
                <a:gd name="connsiteX15" fmla="*/ 237067 w 361670"/>
                <a:gd name="connsiteY15" fmla="*/ 270043 h 361333"/>
                <a:gd name="connsiteX16" fmla="*/ 177001 w 361670"/>
                <a:gd name="connsiteY16" fmla="*/ 289195 h 361333"/>
                <a:gd name="connsiteX17" fmla="*/ 116936 w 361670"/>
                <a:gd name="connsiteY17" fmla="*/ 270043 h 361333"/>
                <a:gd name="connsiteX18" fmla="*/ 116297 w 361670"/>
                <a:gd name="connsiteY18" fmla="*/ 271319 h 361333"/>
                <a:gd name="connsiteX19" fmla="*/ 99683 w 361670"/>
                <a:gd name="connsiteY19" fmla="*/ 287918 h 361333"/>
                <a:gd name="connsiteX20" fmla="*/ 95210 w 361670"/>
                <a:gd name="connsiteY20" fmla="*/ 289833 h 361333"/>
                <a:gd name="connsiteX21" fmla="*/ 90737 w 361670"/>
                <a:gd name="connsiteY21" fmla="*/ 287918 h 361333"/>
                <a:gd name="connsiteX22" fmla="*/ 90737 w 361670"/>
                <a:gd name="connsiteY22" fmla="*/ 278980 h 361333"/>
                <a:gd name="connsiteX23" fmla="*/ 106712 w 361670"/>
                <a:gd name="connsiteY23" fmla="*/ 263020 h 361333"/>
                <a:gd name="connsiteX24" fmla="*/ 72206 w 361670"/>
                <a:gd name="connsiteY24" fmla="*/ 185774 h 361333"/>
                <a:gd name="connsiteX25" fmla="*/ 177001 w 361670"/>
                <a:gd name="connsiteY25" fmla="*/ 81077 h 361333"/>
                <a:gd name="connsiteX26" fmla="*/ 246013 w 361670"/>
                <a:gd name="connsiteY26" fmla="*/ 107251 h 361333"/>
                <a:gd name="connsiteX27" fmla="*/ 252403 w 361670"/>
                <a:gd name="connsiteY27" fmla="*/ 100867 h 361333"/>
                <a:gd name="connsiteX28" fmla="*/ 252403 w 361670"/>
                <a:gd name="connsiteY28" fmla="*/ 79162 h 361333"/>
                <a:gd name="connsiteX29" fmla="*/ 258792 w 361670"/>
                <a:gd name="connsiteY29" fmla="*/ 72778 h 361333"/>
                <a:gd name="connsiteX30" fmla="*/ 265182 w 361670"/>
                <a:gd name="connsiteY30" fmla="*/ 79162 h 361333"/>
                <a:gd name="connsiteX31" fmla="*/ 265182 w 361670"/>
                <a:gd name="connsiteY31" fmla="*/ 97037 h 361333"/>
                <a:gd name="connsiteX32" fmla="*/ 283074 w 361670"/>
                <a:gd name="connsiteY32" fmla="*/ 97037 h 361333"/>
                <a:gd name="connsiteX33" fmla="*/ 289464 w 361670"/>
                <a:gd name="connsiteY33" fmla="*/ 103421 h 361333"/>
                <a:gd name="connsiteX34" fmla="*/ 283074 w 361670"/>
                <a:gd name="connsiteY34" fmla="*/ 109805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4"/>
                    <a:pt x="180835" y="361334"/>
                  </a:cubicBezTo>
                  <a:cubicBezTo>
                    <a:pt x="280518" y="361334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283074" y="109805"/>
                  </a:moveTo>
                  <a:lnTo>
                    <a:pt x="261348" y="109805"/>
                  </a:lnTo>
                  <a:lnTo>
                    <a:pt x="254958" y="116189"/>
                  </a:lnTo>
                  <a:cubicBezTo>
                    <a:pt x="271572" y="134702"/>
                    <a:pt x="281157" y="158961"/>
                    <a:pt x="281157" y="185135"/>
                  </a:cubicBezTo>
                  <a:cubicBezTo>
                    <a:pt x="281157" y="215779"/>
                    <a:pt x="267738" y="243230"/>
                    <a:pt x="246651" y="262382"/>
                  </a:cubicBezTo>
                  <a:lnTo>
                    <a:pt x="263266" y="278980"/>
                  </a:lnTo>
                  <a:cubicBezTo>
                    <a:pt x="265821" y="281534"/>
                    <a:pt x="265821" y="285364"/>
                    <a:pt x="263266" y="287918"/>
                  </a:cubicBezTo>
                  <a:cubicBezTo>
                    <a:pt x="261987" y="289195"/>
                    <a:pt x="260071" y="289833"/>
                    <a:pt x="258792" y="289833"/>
                  </a:cubicBezTo>
                  <a:cubicBezTo>
                    <a:pt x="257514" y="289833"/>
                    <a:pt x="255597" y="289195"/>
                    <a:pt x="254319" y="287918"/>
                  </a:cubicBezTo>
                  <a:lnTo>
                    <a:pt x="237706" y="271319"/>
                  </a:lnTo>
                  <a:cubicBezTo>
                    <a:pt x="237706" y="271319"/>
                    <a:pt x="237067" y="270681"/>
                    <a:pt x="237067" y="270043"/>
                  </a:cubicBezTo>
                  <a:cubicBezTo>
                    <a:pt x="219814" y="282172"/>
                    <a:pt x="199366" y="289195"/>
                    <a:pt x="177001" y="289195"/>
                  </a:cubicBezTo>
                  <a:cubicBezTo>
                    <a:pt x="154637" y="289195"/>
                    <a:pt x="133549" y="282172"/>
                    <a:pt x="116936" y="270043"/>
                  </a:cubicBezTo>
                  <a:cubicBezTo>
                    <a:pt x="116936" y="270681"/>
                    <a:pt x="116297" y="270681"/>
                    <a:pt x="116297" y="271319"/>
                  </a:cubicBezTo>
                  <a:lnTo>
                    <a:pt x="99683" y="287918"/>
                  </a:lnTo>
                  <a:cubicBezTo>
                    <a:pt x="98405" y="289195"/>
                    <a:pt x="96488" y="289833"/>
                    <a:pt x="95210" y="289833"/>
                  </a:cubicBezTo>
                  <a:cubicBezTo>
                    <a:pt x="93932" y="289833"/>
                    <a:pt x="92015" y="289195"/>
                    <a:pt x="90737" y="287918"/>
                  </a:cubicBezTo>
                  <a:cubicBezTo>
                    <a:pt x="88181" y="285364"/>
                    <a:pt x="88181" y="281534"/>
                    <a:pt x="90737" y="278980"/>
                  </a:cubicBezTo>
                  <a:lnTo>
                    <a:pt x="106712" y="263020"/>
                  </a:lnTo>
                  <a:cubicBezTo>
                    <a:pt x="85625" y="243868"/>
                    <a:pt x="72206" y="216417"/>
                    <a:pt x="72206" y="185774"/>
                  </a:cubicBezTo>
                  <a:cubicBezTo>
                    <a:pt x="72206" y="128318"/>
                    <a:pt x="119492" y="81077"/>
                    <a:pt x="177001" y="81077"/>
                  </a:cubicBezTo>
                  <a:cubicBezTo>
                    <a:pt x="203839" y="81077"/>
                    <a:pt x="227482" y="91291"/>
                    <a:pt x="246013" y="107251"/>
                  </a:cubicBezTo>
                  <a:lnTo>
                    <a:pt x="252403" y="100867"/>
                  </a:lnTo>
                  <a:lnTo>
                    <a:pt x="252403" y="79162"/>
                  </a:lnTo>
                  <a:cubicBezTo>
                    <a:pt x="252403" y="75331"/>
                    <a:pt x="254958" y="72778"/>
                    <a:pt x="258792" y="72778"/>
                  </a:cubicBezTo>
                  <a:cubicBezTo>
                    <a:pt x="262626" y="72778"/>
                    <a:pt x="265182" y="75331"/>
                    <a:pt x="265182" y="79162"/>
                  </a:cubicBezTo>
                  <a:lnTo>
                    <a:pt x="265182" y="97037"/>
                  </a:lnTo>
                  <a:lnTo>
                    <a:pt x="283074" y="97037"/>
                  </a:lnTo>
                  <a:cubicBezTo>
                    <a:pt x="286908" y="97037"/>
                    <a:pt x="289464" y="99590"/>
                    <a:pt x="289464" y="103421"/>
                  </a:cubicBezTo>
                  <a:cubicBezTo>
                    <a:pt x="289464" y="107251"/>
                    <a:pt x="286908" y="109805"/>
                    <a:pt x="283074" y="109805"/>
                  </a:cubicBezTo>
                  <a:close/>
                </a:path>
              </a:pathLst>
            </a:custGeom>
            <a:solidFill>
              <a:schemeClr val="bg1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ZoneTexte 29">
            <a:extLst>
              <a:ext uri="{FF2B5EF4-FFF2-40B4-BE49-F238E27FC236}">
                <a16:creationId xmlns:a16="http://schemas.microsoft.com/office/drawing/2014/main" id="{0E774B6F-1F87-4C8F-A17A-434964F230FE}"/>
              </a:ext>
            </a:extLst>
          </p:cNvPr>
          <p:cNvSpPr txBox="1"/>
          <p:nvPr/>
        </p:nvSpPr>
        <p:spPr>
          <a:xfrm>
            <a:off x="462909" y="4667730"/>
            <a:ext cx="821818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400" b="1">
                <a:solidFill>
                  <a:srgbClr val="313131"/>
                </a:solidFill>
              </a:rPr>
              <a:t>SEG </a:t>
            </a:r>
            <a:r>
              <a:rPr lang="fr-FR" sz="1400">
                <a:solidFill>
                  <a:srgbClr val="313131"/>
                </a:solidFill>
              </a:rPr>
              <a:t>: première amélioration de l’adéquation aux données grâce à la segmentation froid/chaleur</a:t>
            </a:r>
            <a:endParaRPr lang="fr-FR" sz="1400" b="1">
              <a:solidFill>
                <a:srgbClr val="313131"/>
              </a:solidFill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400" b="1">
                <a:solidFill>
                  <a:srgbClr val="313131"/>
                </a:solidFill>
              </a:rPr>
              <a:t>CSDL </a:t>
            </a:r>
            <a:r>
              <a:rPr lang="fr-FR" sz="1400">
                <a:solidFill>
                  <a:srgbClr val="313131"/>
                </a:solidFill>
              </a:rPr>
              <a:t>: des interprétations cohérentes et des temps de calcul acceptables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400" b="1">
                <a:solidFill>
                  <a:srgbClr val="313131"/>
                </a:solidFill>
              </a:rPr>
              <a:t>DLNM</a:t>
            </a:r>
            <a:r>
              <a:rPr lang="fr-FR" sz="1400">
                <a:solidFill>
                  <a:srgbClr val="313131"/>
                </a:solidFill>
              </a:rPr>
              <a:t> : une méthode plus lourde mais plus adaptée pour l’impact des températures </a:t>
            </a:r>
            <a:r>
              <a:rPr lang="fr-FR" sz="1400" b="1">
                <a:solidFill>
                  <a:srgbClr val="313131"/>
                </a:solidFill>
              </a:rPr>
              <a:t>extrêmes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fr-FR" sz="1400" b="1">
              <a:solidFill>
                <a:srgbClr val="313131"/>
              </a:solidFill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>
                <a:solidFill>
                  <a:srgbClr val="313131"/>
                </a:solidFill>
              </a:rPr>
              <a:t>Le modèle DLNM est choisi pour la suite, car celui-ci semble </a:t>
            </a:r>
            <a:r>
              <a:rPr lang="fr-FR" sz="1400" b="1">
                <a:solidFill>
                  <a:srgbClr val="313131"/>
                </a:solidFill>
              </a:rPr>
              <a:t>plus adapté à une étude prospective</a:t>
            </a:r>
            <a:r>
              <a:rPr lang="fr-FR" sz="1400">
                <a:solidFill>
                  <a:srgbClr val="31313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3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Modélisation de la mortalité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/>
              <a:t>Vers une modélisation segmentée de la mortalité (1/2)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D00860-FDE4-B7C5-CC26-5DBF5502A20A}"/>
              </a:ext>
            </a:extLst>
          </p:cNvPr>
          <p:cNvSpPr/>
          <p:nvPr/>
        </p:nvSpPr>
        <p:spPr bwMode="gray">
          <a:xfrm>
            <a:off x="3327262" y="3324731"/>
            <a:ext cx="2340000" cy="2735184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fr-FR" b="1"/>
              <a:t>Sexe</a:t>
            </a:r>
            <a:endParaRPr lang="fr-FR" sz="2000" b="1"/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2000" b="1"/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2000" b="1"/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fr-FR" sz="1400"/>
              <a:t>Séparation homme/femme uniquement à des fins académiques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BE4F89-3882-D9FC-DC9F-29E91EEA38D2}"/>
              </a:ext>
            </a:extLst>
          </p:cNvPr>
          <p:cNvSpPr/>
          <p:nvPr/>
        </p:nvSpPr>
        <p:spPr bwMode="gray">
          <a:xfrm>
            <a:off x="314047" y="3324731"/>
            <a:ext cx="2340000" cy="273432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fr-FR" b="1"/>
              <a:t>Classes d’âge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2000" b="1"/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2000" b="1"/>
          </a:p>
          <a:p>
            <a:pPr marL="285750" indent="-285750" algn="ctr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FR" sz="1400"/>
              <a:t>Tranches de cinq ans entre 60 et 90 ans</a:t>
            </a:r>
          </a:p>
          <a:p>
            <a:pPr marL="285750" indent="-285750" algn="ctr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fr-FR" sz="1400"/>
              <a:t>0-59 ans et +90 ans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0ADDDD-967C-3BC0-6CBC-30DB64A37655}"/>
              </a:ext>
            </a:extLst>
          </p:cNvPr>
          <p:cNvSpPr/>
          <p:nvPr/>
        </p:nvSpPr>
        <p:spPr bwMode="gray">
          <a:xfrm>
            <a:off x="6501995" y="3328962"/>
            <a:ext cx="2340000" cy="273095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b="1"/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fr-FR" b="1"/>
              <a:t>Zone climatique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2000" b="1"/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2000" b="1"/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fr-FR" sz="1600">
                <a:solidFill>
                  <a:schemeClr val="bg1"/>
                </a:solidFill>
              </a:rPr>
              <a:t>Séparation homme/femme uniquement à des fins académiques</a:t>
            </a:r>
          </a:p>
        </p:txBody>
      </p:sp>
      <p:pic>
        <p:nvPicPr>
          <p:cNvPr id="17" name="Image 46">
            <a:extLst>
              <a:ext uri="{FF2B5EF4-FFF2-40B4-BE49-F238E27FC236}">
                <a16:creationId xmlns:a16="http://schemas.microsoft.com/office/drawing/2014/main" id="{1A646779-29F5-8847-A13E-2B6902C1E1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221"/>
          <a:stretch/>
        </p:blipFill>
        <p:spPr>
          <a:xfrm>
            <a:off x="6743027" y="4139522"/>
            <a:ext cx="1857935" cy="1817025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5D884E09-9B9A-14F3-8A99-39CCBF647527}"/>
              </a:ext>
            </a:extLst>
          </p:cNvPr>
          <p:cNvSpPr/>
          <p:nvPr/>
        </p:nvSpPr>
        <p:spPr>
          <a:xfrm>
            <a:off x="230502" y="3143525"/>
            <a:ext cx="8716161" cy="305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E7F247D4-E8BD-F325-C742-D063403C4D27}"/>
              </a:ext>
            </a:extLst>
          </p:cNvPr>
          <p:cNvGrpSpPr/>
          <p:nvPr/>
        </p:nvGrpSpPr>
        <p:grpSpPr>
          <a:xfrm>
            <a:off x="7347994" y="3150274"/>
            <a:ext cx="648000" cy="648000"/>
            <a:chOff x="2560447" y="4793256"/>
            <a:chExt cx="362309" cy="361971"/>
          </a:xfrm>
          <a:solidFill>
            <a:srgbClr val="0059FF"/>
          </a:solidFill>
        </p:grpSpPr>
        <p:sp>
          <p:nvSpPr>
            <p:cNvPr id="19" name="Graphic 4">
              <a:extLst>
                <a:ext uri="{FF2B5EF4-FFF2-40B4-BE49-F238E27FC236}">
                  <a16:creationId xmlns:a16="http://schemas.microsoft.com/office/drawing/2014/main" id="{47E00643-2CF7-3258-35DD-F86AAA29C601}"/>
                </a:ext>
              </a:extLst>
            </p:cNvPr>
            <p:cNvSpPr/>
            <p:nvPr/>
          </p:nvSpPr>
          <p:spPr>
            <a:xfrm>
              <a:off x="2560447" y="4793256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2 h 361971"/>
                <a:gd name="connsiteX3" fmla="*/ 362309 w 362309"/>
                <a:gd name="connsiteY3" fmla="*/ 181305 h 361971"/>
                <a:gd name="connsiteX4" fmla="*/ 362309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0 h 361971"/>
                <a:gd name="connsiteX7" fmla="*/ 181474 w 362309"/>
                <a:gd name="connsiteY7" fmla="*/ 348565 h 361971"/>
                <a:gd name="connsiteX8" fmla="*/ 12780 w 362309"/>
                <a:gd name="connsiteY8" fmla="*/ 180667 h 361971"/>
                <a:gd name="connsiteX9" fmla="*/ 180835 w 362309"/>
                <a:gd name="connsiteY9" fmla="*/ 12129 h 361971"/>
                <a:gd name="connsiteX10" fmla="*/ 349529 w 362309"/>
                <a:gd name="connsiteY10" fmla="*/ 180028 h 361971"/>
                <a:gd name="connsiteX11" fmla="*/ 349529 w 362309"/>
                <a:gd name="connsiteY11" fmla="*/ 180028 h 361971"/>
                <a:gd name="connsiteX12" fmla="*/ 181474 w 362309"/>
                <a:gd name="connsiteY12" fmla="*/ 348565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2309" y="80438"/>
                    <a:pt x="281157" y="0"/>
                    <a:pt x="181474" y="0"/>
                  </a:cubicBezTo>
                  <a:lnTo>
                    <a:pt x="181474" y="0"/>
                  </a:lnTo>
                  <a:close/>
                  <a:moveTo>
                    <a:pt x="181474" y="348565"/>
                  </a:moveTo>
                  <a:cubicBezTo>
                    <a:pt x="88181" y="348565"/>
                    <a:pt x="12780" y="273234"/>
                    <a:pt x="12780" y="180667"/>
                  </a:cubicBezTo>
                  <a:cubicBezTo>
                    <a:pt x="12780" y="87461"/>
                    <a:pt x="88181" y="12129"/>
                    <a:pt x="180835" y="12129"/>
                  </a:cubicBezTo>
                  <a:cubicBezTo>
                    <a:pt x="274128" y="12129"/>
                    <a:pt x="349529" y="87461"/>
                    <a:pt x="349529" y="180028"/>
                  </a:cubicBezTo>
                  <a:cubicBezTo>
                    <a:pt x="349529" y="180028"/>
                    <a:pt x="349529" y="180028"/>
                    <a:pt x="349529" y="180028"/>
                  </a:cubicBezTo>
                  <a:cubicBezTo>
                    <a:pt x="349529" y="273234"/>
                    <a:pt x="274128" y="348565"/>
                    <a:pt x="181474" y="34856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4">
              <a:extLst>
                <a:ext uri="{FF2B5EF4-FFF2-40B4-BE49-F238E27FC236}">
                  <a16:creationId xmlns:a16="http://schemas.microsoft.com/office/drawing/2014/main" id="{D120E4A0-6D5F-7AEF-574C-BFF7E42B690E}"/>
                </a:ext>
              </a:extLst>
            </p:cNvPr>
            <p:cNvSpPr/>
            <p:nvPr/>
          </p:nvSpPr>
          <p:spPr>
            <a:xfrm>
              <a:off x="2656935" y="4857096"/>
              <a:ext cx="170032" cy="233653"/>
            </a:xfrm>
            <a:custGeom>
              <a:avLst/>
              <a:gdLst>
                <a:gd name="connsiteX0" fmla="*/ 84986 w 170032"/>
                <a:gd name="connsiteY0" fmla="*/ 0 h 233653"/>
                <a:gd name="connsiteX1" fmla="*/ 84986 w 170032"/>
                <a:gd name="connsiteY1" fmla="*/ 0 h 233653"/>
                <a:gd name="connsiteX2" fmla="*/ 0 w 170032"/>
                <a:gd name="connsiteY2" fmla="*/ 84907 h 233653"/>
                <a:gd name="connsiteX3" fmla="*/ 12141 w 170032"/>
                <a:gd name="connsiteY3" fmla="*/ 127680 h 233653"/>
                <a:gd name="connsiteX4" fmla="*/ 79874 w 170032"/>
                <a:gd name="connsiteY4" fmla="*/ 230462 h 233653"/>
                <a:gd name="connsiteX5" fmla="*/ 84986 w 170032"/>
                <a:gd name="connsiteY5" fmla="*/ 233654 h 233653"/>
                <a:gd name="connsiteX6" fmla="*/ 84986 w 170032"/>
                <a:gd name="connsiteY6" fmla="*/ 233654 h 233653"/>
                <a:gd name="connsiteX7" fmla="*/ 90098 w 170032"/>
                <a:gd name="connsiteY7" fmla="*/ 230462 h 233653"/>
                <a:gd name="connsiteX8" fmla="*/ 158471 w 170032"/>
                <a:gd name="connsiteY8" fmla="*/ 127680 h 233653"/>
                <a:gd name="connsiteX9" fmla="*/ 169972 w 170032"/>
                <a:gd name="connsiteY9" fmla="*/ 84907 h 233653"/>
                <a:gd name="connsiteX10" fmla="*/ 84986 w 170032"/>
                <a:gd name="connsiteY10" fmla="*/ 0 h 233653"/>
                <a:gd name="connsiteX11" fmla="*/ 147608 w 170032"/>
                <a:gd name="connsiteY11" fmla="*/ 121296 h 233653"/>
                <a:gd name="connsiteX12" fmla="*/ 84986 w 170032"/>
                <a:gd name="connsiteY12" fmla="*/ 215779 h 233653"/>
                <a:gd name="connsiteX13" fmla="*/ 22365 w 170032"/>
                <a:gd name="connsiteY13" fmla="*/ 121296 h 233653"/>
                <a:gd name="connsiteX14" fmla="*/ 12780 w 170032"/>
                <a:gd name="connsiteY14" fmla="*/ 84907 h 233653"/>
                <a:gd name="connsiteX15" fmla="*/ 84986 w 170032"/>
                <a:gd name="connsiteY15" fmla="*/ 12768 h 233653"/>
                <a:gd name="connsiteX16" fmla="*/ 84986 w 170032"/>
                <a:gd name="connsiteY16" fmla="*/ 12768 h 233653"/>
                <a:gd name="connsiteX17" fmla="*/ 157192 w 170032"/>
                <a:gd name="connsiteY17" fmla="*/ 84907 h 233653"/>
                <a:gd name="connsiteX18" fmla="*/ 147608 w 170032"/>
                <a:gd name="connsiteY18" fmla="*/ 121296 h 233653"/>
                <a:gd name="connsiteX19" fmla="*/ 147608 w 170032"/>
                <a:gd name="connsiteY19" fmla="*/ 121296 h 23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0032" h="233653">
                  <a:moveTo>
                    <a:pt x="84986" y="0"/>
                  </a:moveTo>
                  <a:lnTo>
                    <a:pt x="84986" y="0"/>
                  </a:lnTo>
                  <a:cubicBezTo>
                    <a:pt x="37701" y="0"/>
                    <a:pt x="0" y="38304"/>
                    <a:pt x="0" y="84907"/>
                  </a:cubicBezTo>
                  <a:cubicBezTo>
                    <a:pt x="0" y="100229"/>
                    <a:pt x="3834" y="114912"/>
                    <a:pt x="12141" y="127680"/>
                  </a:cubicBezTo>
                  <a:lnTo>
                    <a:pt x="79874" y="230462"/>
                  </a:lnTo>
                  <a:cubicBezTo>
                    <a:pt x="81152" y="232377"/>
                    <a:pt x="83069" y="233654"/>
                    <a:pt x="84986" y="233654"/>
                  </a:cubicBezTo>
                  <a:lnTo>
                    <a:pt x="84986" y="233654"/>
                  </a:lnTo>
                  <a:cubicBezTo>
                    <a:pt x="86903" y="233654"/>
                    <a:pt x="88820" y="232377"/>
                    <a:pt x="90098" y="230462"/>
                  </a:cubicBezTo>
                  <a:lnTo>
                    <a:pt x="158471" y="127680"/>
                  </a:lnTo>
                  <a:cubicBezTo>
                    <a:pt x="166138" y="114912"/>
                    <a:pt x="170611" y="100229"/>
                    <a:pt x="169972" y="84907"/>
                  </a:cubicBezTo>
                  <a:cubicBezTo>
                    <a:pt x="169972" y="38304"/>
                    <a:pt x="131633" y="0"/>
                    <a:pt x="84986" y="0"/>
                  </a:cubicBezTo>
                  <a:close/>
                  <a:moveTo>
                    <a:pt x="147608" y="121296"/>
                  </a:moveTo>
                  <a:lnTo>
                    <a:pt x="84986" y="215779"/>
                  </a:lnTo>
                  <a:lnTo>
                    <a:pt x="22365" y="121296"/>
                  </a:lnTo>
                  <a:cubicBezTo>
                    <a:pt x="15336" y="110443"/>
                    <a:pt x="12141" y="97675"/>
                    <a:pt x="12780" y="84907"/>
                  </a:cubicBezTo>
                  <a:cubicBezTo>
                    <a:pt x="12780" y="45326"/>
                    <a:pt x="44730" y="12768"/>
                    <a:pt x="84986" y="12768"/>
                  </a:cubicBezTo>
                  <a:lnTo>
                    <a:pt x="84986" y="12768"/>
                  </a:lnTo>
                  <a:cubicBezTo>
                    <a:pt x="125243" y="12768"/>
                    <a:pt x="157192" y="45326"/>
                    <a:pt x="157192" y="84907"/>
                  </a:cubicBezTo>
                  <a:cubicBezTo>
                    <a:pt x="157192" y="97675"/>
                    <a:pt x="153998" y="110443"/>
                    <a:pt x="147608" y="121296"/>
                  </a:cubicBezTo>
                  <a:lnTo>
                    <a:pt x="147608" y="12129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4">
              <a:extLst>
                <a:ext uri="{FF2B5EF4-FFF2-40B4-BE49-F238E27FC236}">
                  <a16:creationId xmlns:a16="http://schemas.microsoft.com/office/drawing/2014/main" id="{E7FF8488-300A-21C6-E2E9-AF11625B069D}"/>
                </a:ext>
              </a:extLst>
            </p:cNvPr>
            <p:cNvSpPr/>
            <p:nvPr/>
          </p:nvSpPr>
          <p:spPr>
            <a:xfrm>
              <a:off x="2704221" y="4904337"/>
              <a:ext cx="75401" cy="75331"/>
            </a:xfrm>
            <a:custGeom>
              <a:avLst/>
              <a:gdLst>
                <a:gd name="connsiteX0" fmla="*/ 37701 w 75401"/>
                <a:gd name="connsiteY0" fmla="*/ 0 h 75331"/>
                <a:gd name="connsiteX1" fmla="*/ 0 w 75401"/>
                <a:gd name="connsiteY1" fmla="*/ 37666 h 75331"/>
                <a:gd name="connsiteX2" fmla="*/ 37701 w 75401"/>
                <a:gd name="connsiteY2" fmla="*/ 75331 h 75331"/>
                <a:gd name="connsiteX3" fmla="*/ 75401 w 75401"/>
                <a:gd name="connsiteY3" fmla="*/ 37666 h 75331"/>
                <a:gd name="connsiteX4" fmla="*/ 37701 w 75401"/>
                <a:gd name="connsiteY4" fmla="*/ 0 h 75331"/>
                <a:gd name="connsiteX5" fmla="*/ 37701 w 75401"/>
                <a:gd name="connsiteY5" fmla="*/ 63202 h 75331"/>
                <a:gd name="connsiteX6" fmla="*/ 12780 w 75401"/>
                <a:gd name="connsiteY6" fmla="*/ 38304 h 75331"/>
                <a:gd name="connsiteX7" fmla="*/ 37701 w 75401"/>
                <a:gd name="connsiteY7" fmla="*/ 13407 h 75331"/>
                <a:gd name="connsiteX8" fmla="*/ 62621 w 75401"/>
                <a:gd name="connsiteY8" fmla="*/ 38304 h 75331"/>
                <a:gd name="connsiteX9" fmla="*/ 37701 w 75401"/>
                <a:gd name="connsiteY9" fmla="*/ 63202 h 75331"/>
                <a:gd name="connsiteX10" fmla="*/ 37701 w 75401"/>
                <a:gd name="connsiteY10" fmla="*/ 63202 h 7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401" h="75331">
                  <a:moveTo>
                    <a:pt x="37701" y="0"/>
                  </a:moveTo>
                  <a:cubicBezTo>
                    <a:pt x="16614" y="0"/>
                    <a:pt x="0" y="17237"/>
                    <a:pt x="0" y="37666"/>
                  </a:cubicBezTo>
                  <a:cubicBezTo>
                    <a:pt x="0" y="58094"/>
                    <a:pt x="17253" y="75331"/>
                    <a:pt x="37701" y="75331"/>
                  </a:cubicBezTo>
                  <a:cubicBezTo>
                    <a:pt x="58148" y="75331"/>
                    <a:pt x="75401" y="58094"/>
                    <a:pt x="75401" y="37666"/>
                  </a:cubicBezTo>
                  <a:cubicBezTo>
                    <a:pt x="75401" y="17237"/>
                    <a:pt x="58148" y="0"/>
                    <a:pt x="37701" y="0"/>
                  </a:cubicBezTo>
                  <a:close/>
                  <a:moveTo>
                    <a:pt x="37701" y="63202"/>
                  </a:moveTo>
                  <a:cubicBezTo>
                    <a:pt x="23643" y="63202"/>
                    <a:pt x="12780" y="51710"/>
                    <a:pt x="12780" y="38304"/>
                  </a:cubicBezTo>
                  <a:cubicBezTo>
                    <a:pt x="12780" y="24898"/>
                    <a:pt x="24282" y="13407"/>
                    <a:pt x="37701" y="13407"/>
                  </a:cubicBezTo>
                  <a:cubicBezTo>
                    <a:pt x="51119" y="13407"/>
                    <a:pt x="62621" y="24898"/>
                    <a:pt x="62621" y="38304"/>
                  </a:cubicBezTo>
                  <a:cubicBezTo>
                    <a:pt x="62621" y="51710"/>
                    <a:pt x="51119" y="63202"/>
                    <a:pt x="37701" y="63202"/>
                  </a:cubicBezTo>
                  <a:lnTo>
                    <a:pt x="37701" y="6320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aphic 4">
            <a:extLst>
              <a:ext uri="{FF2B5EF4-FFF2-40B4-BE49-F238E27FC236}">
                <a16:creationId xmlns:a16="http://schemas.microsoft.com/office/drawing/2014/main" id="{178BA936-364F-4778-EDED-ED8CF48C4D06}"/>
              </a:ext>
            </a:extLst>
          </p:cNvPr>
          <p:cNvGrpSpPr/>
          <p:nvPr/>
        </p:nvGrpSpPr>
        <p:grpSpPr>
          <a:xfrm>
            <a:off x="1117293" y="3159988"/>
            <a:ext cx="648000" cy="648000"/>
            <a:chOff x="467743" y="1893013"/>
            <a:chExt cx="361670" cy="361333"/>
          </a:xfrm>
          <a:solidFill>
            <a:srgbClr val="0059FF"/>
          </a:solidFill>
        </p:grpSpPr>
        <p:sp>
          <p:nvSpPr>
            <p:cNvPr id="23" name="Graphic 4">
              <a:extLst>
                <a:ext uri="{FF2B5EF4-FFF2-40B4-BE49-F238E27FC236}">
                  <a16:creationId xmlns:a16="http://schemas.microsoft.com/office/drawing/2014/main" id="{A2410C79-635C-963F-EB32-8DB866D547FD}"/>
                </a:ext>
              </a:extLst>
            </p:cNvPr>
            <p:cNvSpPr/>
            <p:nvPr/>
          </p:nvSpPr>
          <p:spPr>
            <a:xfrm>
              <a:off x="467743" y="1893013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4">
              <a:extLst>
                <a:ext uri="{FF2B5EF4-FFF2-40B4-BE49-F238E27FC236}">
                  <a16:creationId xmlns:a16="http://schemas.microsoft.com/office/drawing/2014/main" id="{681F7F6F-B2A1-FCA9-2242-AF4AECC7417A}"/>
                </a:ext>
              </a:extLst>
            </p:cNvPr>
            <p:cNvSpPr/>
            <p:nvPr/>
          </p:nvSpPr>
          <p:spPr>
            <a:xfrm>
              <a:off x="592986" y="1977281"/>
              <a:ext cx="39617" cy="39580"/>
            </a:xfrm>
            <a:custGeom>
              <a:avLst/>
              <a:gdLst>
                <a:gd name="connsiteX0" fmla="*/ 19809 w 39617"/>
                <a:gd name="connsiteY0" fmla="*/ 39581 h 39580"/>
                <a:gd name="connsiteX1" fmla="*/ 39618 w 39617"/>
                <a:gd name="connsiteY1" fmla="*/ 19790 h 39580"/>
                <a:gd name="connsiteX2" fmla="*/ 19809 w 39617"/>
                <a:gd name="connsiteY2" fmla="*/ 0 h 39580"/>
                <a:gd name="connsiteX3" fmla="*/ 0 w 39617"/>
                <a:gd name="connsiteY3" fmla="*/ 19790 h 39580"/>
                <a:gd name="connsiteX4" fmla="*/ 19809 w 39617"/>
                <a:gd name="connsiteY4" fmla="*/ 39581 h 3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7" h="39580">
                  <a:moveTo>
                    <a:pt x="19809" y="39581"/>
                  </a:moveTo>
                  <a:cubicBezTo>
                    <a:pt x="30672" y="39581"/>
                    <a:pt x="39618" y="30643"/>
                    <a:pt x="39618" y="19790"/>
                  </a:cubicBezTo>
                  <a:cubicBezTo>
                    <a:pt x="39618" y="8938"/>
                    <a:pt x="30672" y="0"/>
                    <a:pt x="19809" y="0"/>
                  </a:cubicBezTo>
                  <a:cubicBezTo>
                    <a:pt x="8946" y="0"/>
                    <a:pt x="0" y="8938"/>
                    <a:pt x="0" y="19790"/>
                  </a:cubicBezTo>
                  <a:cubicBezTo>
                    <a:pt x="0" y="30643"/>
                    <a:pt x="8307" y="39581"/>
                    <a:pt x="19809" y="3958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4">
              <a:extLst>
                <a:ext uri="{FF2B5EF4-FFF2-40B4-BE49-F238E27FC236}">
                  <a16:creationId xmlns:a16="http://schemas.microsoft.com/office/drawing/2014/main" id="{DF9B5FC2-A7A4-24DC-EEEB-F5DBF5BC2686}"/>
                </a:ext>
              </a:extLst>
            </p:cNvPr>
            <p:cNvSpPr/>
            <p:nvPr/>
          </p:nvSpPr>
          <p:spPr>
            <a:xfrm>
              <a:off x="585067" y="2031545"/>
              <a:ext cx="54815" cy="139170"/>
            </a:xfrm>
            <a:custGeom>
              <a:avLst/>
              <a:gdLst>
                <a:gd name="connsiteX0" fmla="*/ 34117 w 54815"/>
                <a:gd name="connsiteY0" fmla="*/ 0 h 139170"/>
                <a:gd name="connsiteX1" fmla="*/ 20699 w 54815"/>
                <a:gd name="connsiteY1" fmla="*/ 0 h 139170"/>
                <a:gd name="connsiteX2" fmla="*/ 14309 w 54815"/>
                <a:gd name="connsiteY2" fmla="*/ 5107 h 139170"/>
                <a:gd name="connsiteX3" fmla="*/ 251 w 54815"/>
                <a:gd name="connsiteY3" fmla="*/ 72777 h 139170"/>
                <a:gd name="connsiteX4" fmla="*/ 1529 w 54815"/>
                <a:gd name="connsiteY4" fmla="*/ 77884 h 139170"/>
                <a:gd name="connsiteX5" fmla="*/ 6641 w 54815"/>
                <a:gd name="connsiteY5" fmla="*/ 80438 h 139170"/>
                <a:gd name="connsiteX6" fmla="*/ 7280 w 54815"/>
                <a:gd name="connsiteY6" fmla="*/ 80438 h 139170"/>
                <a:gd name="connsiteX7" fmla="*/ 7280 w 54815"/>
                <a:gd name="connsiteY7" fmla="*/ 132787 h 139170"/>
                <a:gd name="connsiteX8" fmla="*/ 13670 w 54815"/>
                <a:gd name="connsiteY8" fmla="*/ 139171 h 139170"/>
                <a:gd name="connsiteX9" fmla="*/ 20059 w 54815"/>
                <a:gd name="connsiteY9" fmla="*/ 132787 h 139170"/>
                <a:gd name="connsiteX10" fmla="*/ 20059 w 54815"/>
                <a:gd name="connsiteY10" fmla="*/ 80438 h 139170"/>
                <a:gd name="connsiteX11" fmla="*/ 34756 w 54815"/>
                <a:gd name="connsiteY11" fmla="*/ 80438 h 139170"/>
                <a:gd name="connsiteX12" fmla="*/ 34756 w 54815"/>
                <a:gd name="connsiteY12" fmla="*/ 132787 h 139170"/>
                <a:gd name="connsiteX13" fmla="*/ 41146 w 54815"/>
                <a:gd name="connsiteY13" fmla="*/ 139171 h 139170"/>
                <a:gd name="connsiteX14" fmla="*/ 47536 w 54815"/>
                <a:gd name="connsiteY14" fmla="*/ 132787 h 139170"/>
                <a:gd name="connsiteX15" fmla="*/ 47536 w 54815"/>
                <a:gd name="connsiteY15" fmla="*/ 80438 h 139170"/>
                <a:gd name="connsiteX16" fmla="*/ 48175 w 54815"/>
                <a:gd name="connsiteY16" fmla="*/ 80438 h 139170"/>
                <a:gd name="connsiteX17" fmla="*/ 53287 w 54815"/>
                <a:gd name="connsiteY17" fmla="*/ 77884 h 139170"/>
                <a:gd name="connsiteX18" fmla="*/ 54565 w 54815"/>
                <a:gd name="connsiteY18" fmla="*/ 72777 h 139170"/>
                <a:gd name="connsiteX19" fmla="*/ 40507 w 54815"/>
                <a:gd name="connsiteY19" fmla="*/ 4469 h 139170"/>
                <a:gd name="connsiteX20" fmla="*/ 34117 w 54815"/>
                <a:gd name="connsiteY20" fmla="*/ 0 h 13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815" h="139170">
                  <a:moveTo>
                    <a:pt x="34117" y="0"/>
                  </a:moveTo>
                  <a:lnTo>
                    <a:pt x="20699" y="0"/>
                  </a:lnTo>
                  <a:cubicBezTo>
                    <a:pt x="17504" y="0"/>
                    <a:pt x="14948" y="1915"/>
                    <a:pt x="14309" y="5107"/>
                  </a:cubicBezTo>
                  <a:lnTo>
                    <a:pt x="251" y="72777"/>
                  </a:lnTo>
                  <a:cubicBezTo>
                    <a:pt x="-388" y="74692"/>
                    <a:pt x="251" y="76608"/>
                    <a:pt x="1529" y="77884"/>
                  </a:cubicBezTo>
                  <a:cubicBezTo>
                    <a:pt x="2807" y="79161"/>
                    <a:pt x="4724" y="80438"/>
                    <a:pt x="6641" y="80438"/>
                  </a:cubicBezTo>
                  <a:lnTo>
                    <a:pt x="7280" y="80438"/>
                  </a:lnTo>
                  <a:lnTo>
                    <a:pt x="7280" y="132787"/>
                  </a:lnTo>
                  <a:cubicBezTo>
                    <a:pt x="7280" y="136617"/>
                    <a:pt x="9836" y="139171"/>
                    <a:pt x="13670" y="139171"/>
                  </a:cubicBezTo>
                  <a:cubicBezTo>
                    <a:pt x="17504" y="139171"/>
                    <a:pt x="20059" y="136617"/>
                    <a:pt x="20059" y="132787"/>
                  </a:cubicBezTo>
                  <a:lnTo>
                    <a:pt x="20059" y="80438"/>
                  </a:lnTo>
                  <a:lnTo>
                    <a:pt x="34756" y="80438"/>
                  </a:lnTo>
                  <a:lnTo>
                    <a:pt x="34756" y="132787"/>
                  </a:lnTo>
                  <a:cubicBezTo>
                    <a:pt x="34756" y="136617"/>
                    <a:pt x="37312" y="139171"/>
                    <a:pt x="41146" y="139171"/>
                  </a:cubicBezTo>
                  <a:cubicBezTo>
                    <a:pt x="44980" y="139171"/>
                    <a:pt x="47536" y="136617"/>
                    <a:pt x="47536" y="132787"/>
                  </a:cubicBezTo>
                  <a:lnTo>
                    <a:pt x="47536" y="80438"/>
                  </a:lnTo>
                  <a:lnTo>
                    <a:pt x="48175" y="80438"/>
                  </a:lnTo>
                  <a:cubicBezTo>
                    <a:pt x="50092" y="80438"/>
                    <a:pt x="52009" y="79800"/>
                    <a:pt x="53287" y="77884"/>
                  </a:cubicBezTo>
                  <a:cubicBezTo>
                    <a:pt x="54565" y="76608"/>
                    <a:pt x="55204" y="74692"/>
                    <a:pt x="54565" y="72777"/>
                  </a:cubicBezTo>
                  <a:lnTo>
                    <a:pt x="40507" y="4469"/>
                  </a:lnTo>
                  <a:cubicBezTo>
                    <a:pt x="39868" y="1915"/>
                    <a:pt x="37312" y="0"/>
                    <a:pt x="34117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4">
              <a:extLst>
                <a:ext uri="{FF2B5EF4-FFF2-40B4-BE49-F238E27FC236}">
                  <a16:creationId xmlns:a16="http://schemas.microsoft.com/office/drawing/2014/main" id="{14316E10-F1BE-6AED-DEBA-B569C99A320A}"/>
                </a:ext>
              </a:extLst>
            </p:cNvPr>
            <p:cNvSpPr/>
            <p:nvPr/>
          </p:nvSpPr>
          <p:spPr>
            <a:xfrm>
              <a:off x="731008" y="2039206"/>
              <a:ext cx="30671" cy="30643"/>
            </a:xfrm>
            <a:custGeom>
              <a:avLst/>
              <a:gdLst>
                <a:gd name="connsiteX0" fmla="*/ 15336 w 30671"/>
                <a:gd name="connsiteY0" fmla="*/ 30643 h 30643"/>
                <a:gd name="connsiteX1" fmla="*/ 30672 w 30671"/>
                <a:gd name="connsiteY1" fmla="*/ 15322 h 30643"/>
                <a:gd name="connsiteX2" fmla="*/ 15336 w 30671"/>
                <a:gd name="connsiteY2" fmla="*/ 0 h 30643"/>
                <a:gd name="connsiteX3" fmla="*/ 0 w 30671"/>
                <a:gd name="connsiteY3" fmla="*/ 15322 h 30643"/>
                <a:gd name="connsiteX4" fmla="*/ 15336 w 30671"/>
                <a:gd name="connsiteY4" fmla="*/ 30643 h 3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71" h="30643">
                  <a:moveTo>
                    <a:pt x="15336" y="30643"/>
                  </a:moveTo>
                  <a:cubicBezTo>
                    <a:pt x="23643" y="30643"/>
                    <a:pt x="30672" y="23621"/>
                    <a:pt x="30672" y="15322"/>
                  </a:cubicBezTo>
                  <a:cubicBezTo>
                    <a:pt x="30672" y="7022"/>
                    <a:pt x="23643" y="0"/>
                    <a:pt x="15336" y="0"/>
                  </a:cubicBezTo>
                  <a:cubicBezTo>
                    <a:pt x="7029" y="0"/>
                    <a:pt x="0" y="7022"/>
                    <a:pt x="0" y="15322"/>
                  </a:cubicBezTo>
                  <a:cubicBezTo>
                    <a:pt x="639" y="23621"/>
                    <a:pt x="7029" y="30643"/>
                    <a:pt x="15336" y="3064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4">
              <a:extLst>
                <a:ext uri="{FF2B5EF4-FFF2-40B4-BE49-F238E27FC236}">
                  <a16:creationId xmlns:a16="http://schemas.microsoft.com/office/drawing/2014/main" id="{D5F61EA9-D2BF-E2CF-D1C0-83E6E4943B7B}"/>
                </a:ext>
              </a:extLst>
            </p:cNvPr>
            <p:cNvSpPr/>
            <p:nvPr/>
          </p:nvSpPr>
          <p:spPr>
            <a:xfrm>
              <a:off x="726285" y="2074956"/>
              <a:ext cx="40757" cy="95759"/>
            </a:xfrm>
            <a:custGeom>
              <a:avLst/>
              <a:gdLst>
                <a:gd name="connsiteX0" fmla="*/ 24532 w 40757"/>
                <a:gd name="connsiteY0" fmla="*/ 0 h 95759"/>
                <a:gd name="connsiteX1" fmla="*/ 15587 w 40757"/>
                <a:gd name="connsiteY1" fmla="*/ 0 h 95759"/>
                <a:gd name="connsiteX2" fmla="*/ 9197 w 40757"/>
                <a:gd name="connsiteY2" fmla="*/ 5107 h 95759"/>
                <a:gd name="connsiteX3" fmla="*/ 251 w 40757"/>
                <a:gd name="connsiteY3" fmla="*/ 49795 h 95759"/>
                <a:gd name="connsiteX4" fmla="*/ 1529 w 40757"/>
                <a:gd name="connsiteY4" fmla="*/ 54902 h 95759"/>
                <a:gd name="connsiteX5" fmla="*/ 4724 w 40757"/>
                <a:gd name="connsiteY5" fmla="*/ 56817 h 95759"/>
                <a:gd name="connsiteX6" fmla="*/ 4724 w 40757"/>
                <a:gd name="connsiteY6" fmla="*/ 89376 h 95759"/>
                <a:gd name="connsiteX7" fmla="*/ 11114 w 40757"/>
                <a:gd name="connsiteY7" fmla="*/ 95760 h 95759"/>
                <a:gd name="connsiteX8" fmla="*/ 17504 w 40757"/>
                <a:gd name="connsiteY8" fmla="*/ 89376 h 95759"/>
                <a:gd name="connsiteX9" fmla="*/ 17504 w 40757"/>
                <a:gd name="connsiteY9" fmla="*/ 57456 h 95759"/>
                <a:gd name="connsiteX10" fmla="*/ 23254 w 40757"/>
                <a:gd name="connsiteY10" fmla="*/ 57456 h 95759"/>
                <a:gd name="connsiteX11" fmla="*/ 23254 w 40757"/>
                <a:gd name="connsiteY11" fmla="*/ 89376 h 95759"/>
                <a:gd name="connsiteX12" fmla="*/ 29644 w 40757"/>
                <a:gd name="connsiteY12" fmla="*/ 95760 h 95759"/>
                <a:gd name="connsiteX13" fmla="*/ 36034 w 40757"/>
                <a:gd name="connsiteY13" fmla="*/ 89376 h 95759"/>
                <a:gd name="connsiteX14" fmla="*/ 36034 w 40757"/>
                <a:gd name="connsiteY14" fmla="*/ 56817 h 95759"/>
                <a:gd name="connsiteX15" fmla="*/ 39229 w 40757"/>
                <a:gd name="connsiteY15" fmla="*/ 54902 h 95759"/>
                <a:gd name="connsiteX16" fmla="*/ 40507 w 40757"/>
                <a:gd name="connsiteY16" fmla="*/ 49795 h 95759"/>
                <a:gd name="connsiteX17" fmla="*/ 30922 w 40757"/>
                <a:gd name="connsiteY17" fmla="*/ 5107 h 95759"/>
                <a:gd name="connsiteX18" fmla="*/ 24532 w 40757"/>
                <a:gd name="connsiteY18" fmla="*/ 0 h 9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757" h="95759">
                  <a:moveTo>
                    <a:pt x="24532" y="0"/>
                  </a:moveTo>
                  <a:lnTo>
                    <a:pt x="15587" y="0"/>
                  </a:lnTo>
                  <a:cubicBezTo>
                    <a:pt x="12392" y="0"/>
                    <a:pt x="9836" y="1915"/>
                    <a:pt x="9197" y="5107"/>
                  </a:cubicBezTo>
                  <a:lnTo>
                    <a:pt x="251" y="49795"/>
                  </a:lnTo>
                  <a:cubicBezTo>
                    <a:pt x="-388" y="51710"/>
                    <a:pt x="251" y="53625"/>
                    <a:pt x="1529" y="54902"/>
                  </a:cubicBezTo>
                  <a:cubicBezTo>
                    <a:pt x="2168" y="56179"/>
                    <a:pt x="3446" y="56179"/>
                    <a:pt x="4724" y="56817"/>
                  </a:cubicBezTo>
                  <a:lnTo>
                    <a:pt x="4724" y="89376"/>
                  </a:lnTo>
                  <a:cubicBezTo>
                    <a:pt x="4724" y="93206"/>
                    <a:pt x="7280" y="95760"/>
                    <a:pt x="11114" y="95760"/>
                  </a:cubicBezTo>
                  <a:cubicBezTo>
                    <a:pt x="14948" y="95760"/>
                    <a:pt x="17504" y="93206"/>
                    <a:pt x="17504" y="89376"/>
                  </a:cubicBezTo>
                  <a:lnTo>
                    <a:pt x="17504" y="57456"/>
                  </a:lnTo>
                  <a:lnTo>
                    <a:pt x="23254" y="57456"/>
                  </a:lnTo>
                  <a:lnTo>
                    <a:pt x="23254" y="89376"/>
                  </a:lnTo>
                  <a:cubicBezTo>
                    <a:pt x="23254" y="93206"/>
                    <a:pt x="25810" y="95760"/>
                    <a:pt x="29644" y="95760"/>
                  </a:cubicBezTo>
                  <a:cubicBezTo>
                    <a:pt x="33478" y="95760"/>
                    <a:pt x="36034" y="93206"/>
                    <a:pt x="36034" y="89376"/>
                  </a:cubicBezTo>
                  <a:lnTo>
                    <a:pt x="36034" y="56817"/>
                  </a:lnTo>
                  <a:cubicBezTo>
                    <a:pt x="37312" y="56179"/>
                    <a:pt x="38590" y="56179"/>
                    <a:pt x="39229" y="54902"/>
                  </a:cubicBezTo>
                  <a:cubicBezTo>
                    <a:pt x="40507" y="53625"/>
                    <a:pt x="41146" y="51710"/>
                    <a:pt x="40507" y="49795"/>
                  </a:cubicBezTo>
                  <a:lnTo>
                    <a:pt x="30922" y="5107"/>
                  </a:lnTo>
                  <a:cubicBezTo>
                    <a:pt x="30283" y="1915"/>
                    <a:pt x="27727" y="0"/>
                    <a:pt x="24532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4">
              <a:extLst>
                <a:ext uri="{FF2B5EF4-FFF2-40B4-BE49-F238E27FC236}">
                  <a16:creationId xmlns:a16="http://schemas.microsoft.com/office/drawing/2014/main" id="{14F004F5-B836-7CAE-176A-7E0E84D1A138}"/>
                </a:ext>
              </a:extLst>
            </p:cNvPr>
            <p:cNvSpPr/>
            <p:nvPr/>
          </p:nvSpPr>
          <p:spPr>
            <a:xfrm>
              <a:off x="530364" y="2075595"/>
              <a:ext cx="41534" cy="95121"/>
            </a:xfrm>
            <a:custGeom>
              <a:avLst/>
              <a:gdLst>
                <a:gd name="connsiteX0" fmla="*/ 34506 w 41534"/>
                <a:gd name="connsiteY0" fmla="*/ 0 h 95121"/>
                <a:gd name="connsiteX1" fmla="*/ 6390 w 41534"/>
                <a:gd name="connsiteY1" fmla="*/ 0 h 95121"/>
                <a:gd name="connsiteX2" fmla="*/ 0 w 41534"/>
                <a:gd name="connsiteY2" fmla="*/ 6384 h 95121"/>
                <a:gd name="connsiteX3" fmla="*/ 0 w 41534"/>
                <a:gd name="connsiteY3" fmla="*/ 42134 h 95121"/>
                <a:gd name="connsiteX4" fmla="*/ 5112 w 41534"/>
                <a:gd name="connsiteY4" fmla="*/ 48518 h 95121"/>
                <a:gd name="connsiteX5" fmla="*/ 5112 w 41534"/>
                <a:gd name="connsiteY5" fmla="*/ 88737 h 95121"/>
                <a:gd name="connsiteX6" fmla="*/ 11502 w 41534"/>
                <a:gd name="connsiteY6" fmla="*/ 95121 h 95121"/>
                <a:gd name="connsiteX7" fmla="*/ 17892 w 41534"/>
                <a:gd name="connsiteY7" fmla="*/ 88737 h 95121"/>
                <a:gd name="connsiteX8" fmla="*/ 17892 w 41534"/>
                <a:gd name="connsiteY8" fmla="*/ 48518 h 95121"/>
                <a:gd name="connsiteX9" fmla="*/ 23643 w 41534"/>
                <a:gd name="connsiteY9" fmla="*/ 48518 h 95121"/>
                <a:gd name="connsiteX10" fmla="*/ 23643 w 41534"/>
                <a:gd name="connsiteY10" fmla="*/ 88737 h 95121"/>
                <a:gd name="connsiteX11" fmla="*/ 30033 w 41534"/>
                <a:gd name="connsiteY11" fmla="*/ 95121 h 95121"/>
                <a:gd name="connsiteX12" fmla="*/ 36423 w 41534"/>
                <a:gd name="connsiteY12" fmla="*/ 88737 h 95121"/>
                <a:gd name="connsiteX13" fmla="*/ 36423 w 41534"/>
                <a:gd name="connsiteY13" fmla="*/ 48518 h 95121"/>
                <a:gd name="connsiteX14" fmla="*/ 41535 w 41534"/>
                <a:gd name="connsiteY14" fmla="*/ 42134 h 95121"/>
                <a:gd name="connsiteX15" fmla="*/ 41535 w 41534"/>
                <a:gd name="connsiteY15" fmla="*/ 6384 h 95121"/>
                <a:gd name="connsiteX16" fmla="*/ 34506 w 41534"/>
                <a:gd name="connsiteY16" fmla="*/ 0 h 95121"/>
                <a:gd name="connsiteX17" fmla="*/ 12780 w 41534"/>
                <a:gd name="connsiteY17" fmla="*/ 12768 h 95121"/>
                <a:gd name="connsiteX18" fmla="*/ 28116 w 41534"/>
                <a:gd name="connsiteY18" fmla="*/ 12768 h 95121"/>
                <a:gd name="connsiteX19" fmla="*/ 28116 w 41534"/>
                <a:gd name="connsiteY19" fmla="*/ 35750 h 95121"/>
                <a:gd name="connsiteX20" fmla="*/ 12780 w 41534"/>
                <a:gd name="connsiteY20" fmla="*/ 35750 h 95121"/>
                <a:gd name="connsiteX21" fmla="*/ 12780 w 41534"/>
                <a:gd name="connsiteY21" fmla="*/ 12768 h 9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534" h="95121">
                  <a:moveTo>
                    <a:pt x="34506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42134"/>
                  </a:lnTo>
                  <a:cubicBezTo>
                    <a:pt x="0" y="45326"/>
                    <a:pt x="1917" y="47880"/>
                    <a:pt x="5112" y="48518"/>
                  </a:cubicBezTo>
                  <a:lnTo>
                    <a:pt x="5112" y="88737"/>
                  </a:lnTo>
                  <a:cubicBezTo>
                    <a:pt x="5112" y="92568"/>
                    <a:pt x="7668" y="95121"/>
                    <a:pt x="11502" y="95121"/>
                  </a:cubicBezTo>
                  <a:cubicBezTo>
                    <a:pt x="15336" y="95121"/>
                    <a:pt x="17892" y="92568"/>
                    <a:pt x="17892" y="88737"/>
                  </a:cubicBezTo>
                  <a:lnTo>
                    <a:pt x="17892" y="48518"/>
                  </a:lnTo>
                  <a:lnTo>
                    <a:pt x="23643" y="48518"/>
                  </a:lnTo>
                  <a:lnTo>
                    <a:pt x="23643" y="88737"/>
                  </a:lnTo>
                  <a:cubicBezTo>
                    <a:pt x="23643" y="92568"/>
                    <a:pt x="26199" y="95121"/>
                    <a:pt x="30033" y="95121"/>
                  </a:cubicBezTo>
                  <a:cubicBezTo>
                    <a:pt x="33867" y="95121"/>
                    <a:pt x="36423" y="92568"/>
                    <a:pt x="36423" y="88737"/>
                  </a:cubicBezTo>
                  <a:lnTo>
                    <a:pt x="36423" y="48518"/>
                  </a:lnTo>
                  <a:cubicBezTo>
                    <a:pt x="38979" y="47880"/>
                    <a:pt x="41535" y="45326"/>
                    <a:pt x="41535" y="42134"/>
                  </a:cubicBezTo>
                  <a:lnTo>
                    <a:pt x="41535" y="6384"/>
                  </a:lnTo>
                  <a:cubicBezTo>
                    <a:pt x="40896" y="3192"/>
                    <a:pt x="38340" y="0"/>
                    <a:pt x="34506" y="0"/>
                  </a:cubicBezTo>
                  <a:close/>
                  <a:moveTo>
                    <a:pt x="12780" y="12768"/>
                  </a:moveTo>
                  <a:lnTo>
                    <a:pt x="28116" y="12768"/>
                  </a:lnTo>
                  <a:lnTo>
                    <a:pt x="28116" y="35750"/>
                  </a:lnTo>
                  <a:lnTo>
                    <a:pt x="12780" y="35750"/>
                  </a:lnTo>
                  <a:lnTo>
                    <a:pt x="12780" y="1276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4">
              <a:extLst>
                <a:ext uri="{FF2B5EF4-FFF2-40B4-BE49-F238E27FC236}">
                  <a16:creationId xmlns:a16="http://schemas.microsoft.com/office/drawing/2014/main" id="{1B1ABAE8-B79D-ACED-5C6A-85775F92DF33}"/>
                </a:ext>
              </a:extLst>
            </p:cNvPr>
            <p:cNvSpPr/>
            <p:nvPr/>
          </p:nvSpPr>
          <p:spPr>
            <a:xfrm>
              <a:off x="535476" y="2039206"/>
              <a:ext cx="30671" cy="30643"/>
            </a:xfrm>
            <a:custGeom>
              <a:avLst/>
              <a:gdLst>
                <a:gd name="connsiteX0" fmla="*/ 15336 w 30671"/>
                <a:gd name="connsiteY0" fmla="*/ 30643 h 30643"/>
                <a:gd name="connsiteX1" fmla="*/ 30672 w 30671"/>
                <a:gd name="connsiteY1" fmla="*/ 15322 h 30643"/>
                <a:gd name="connsiteX2" fmla="*/ 15336 w 30671"/>
                <a:gd name="connsiteY2" fmla="*/ 0 h 30643"/>
                <a:gd name="connsiteX3" fmla="*/ 0 w 30671"/>
                <a:gd name="connsiteY3" fmla="*/ 15322 h 30643"/>
                <a:gd name="connsiteX4" fmla="*/ 15336 w 30671"/>
                <a:gd name="connsiteY4" fmla="*/ 30643 h 30643"/>
                <a:gd name="connsiteX5" fmla="*/ 15336 w 30671"/>
                <a:gd name="connsiteY5" fmla="*/ 12768 h 30643"/>
                <a:gd name="connsiteX6" fmla="*/ 17892 w 30671"/>
                <a:gd name="connsiteY6" fmla="*/ 15322 h 30643"/>
                <a:gd name="connsiteX7" fmla="*/ 15336 w 30671"/>
                <a:gd name="connsiteY7" fmla="*/ 17875 h 30643"/>
                <a:gd name="connsiteX8" fmla="*/ 12780 w 30671"/>
                <a:gd name="connsiteY8" fmla="*/ 15322 h 30643"/>
                <a:gd name="connsiteX9" fmla="*/ 15336 w 30671"/>
                <a:gd name="connsiteY9" fmla="*/ 12768 h 3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71" h="30643">
                  <a:moveTo>
                    <a:pt x="15336" y="30643"/>
                  </a:moveTo>
                  <a:cubicBezTo>
                    <a:pt x="23643" y="30643"/>
                    <a:pt x="30672" y="23621"/>
                    <a:pt x="30672" y="15322"/>
                  </a:cubicBezTo>
                  <a:cubicBezTo>
                    <a:pt x="30672" y="7022"/>
                    <a:pt x="23643" y="0"/>
                    <a:pt x="15336" y="0"/>
                  </a:cubicBezTo>
                  <a:cubicBezTo>
                    <a:pt x="7029" y="0"/>
                    <a:pt x="0" y="7022"/>
                    <a:pt x="0" y="15322"/>
                  </a:cubicBezTo>
                  <a:cubicBezTo>
                    <a:pt x="0" y="23621"/>
                    <a:pt x="7029" y="30643"/>
                    <a:pt x="15336" y="30643"/>
                  </a:cubicBezTo>
                  <a:close/>
                  <a:moveTo>
                    <a:pt x="15336" y="12768"/>
                  </a:moveTo>
                  <a:cubicBezTo>
                    <a:pt x="16614" y="12768"/>
                    <a:pt x="17892" y="14045"/>
                    <a:pt x="17892" y="15322"/>
                  </a:cubicBezTo>
                  <a:cubicBezTo>
                    <a:pt x="17892" y="16598"/>
                    <a:pt x="16614" y="17875"/>
                    <a:pt x="15336" y="17875"/>
                  </a:cubicBezTo>
                  <a:cubicBezTo>
                    <a:pt x="14058" y="17875"/>
                    <a:pt x="12780" y="16598"/>
                    <a:pt x="12780" y="15322"/>
                  </a:cubicBezTo>
                  <a:cubicBezTo>
                    <a:pt x="12780" y="14045"/>
                    <a:pt x="14058" y="12768"/>
                    <a:pt x="15336" y="1276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4">
              <a:extLst>
                <a:ext uri="{FF2B5EF4-FFF2-40B4-BE49-F238E27FC236}">
                  <a16:creationId xmlns:a16="http://schemas.microsoft.com/office/drawing/2014/main" id="{9CF079D0-6C22-E376-016A-F00921FDE14B}"/>
                </a:ext>
              </a:extLst>
            </p:cNvPr>
            <p:cNvSpPr/>
            <p:nvPr/>
          </p:nvSpPr>
          <p:spPr>
            <a:xfrm>
              <a:off x="663275" y="1977281"/>
              <a:ext cx="39617" cy="39580"/>
            </a:xfrm>
            <a:custGeom>
              <a:avLst/>
              <a:gdLst>
                <a:gd name="connsiteX0" fmla="*/ 19809 w 39617"/>
                <a:gd name="connsiteY0" fmla="*/ 39581 h 39580"/>
                <a:gd name="connsiteX1" fmla="*/ 39618 w 39617"/>
                <a:gd name="connsiteY1" fmla="*/ 19790 h 39580"/>
                <a:gd name="connsiteX2" fmla="*/ 19809 w 39617"/>
                <a:gd name="connsiteY2" fmla="*/ 0 h 39580"/>
                <a:gd name="connsiteX3" fmla="*/ 0 w 39617"/>
                <a:gd name="connsiteY3" fmla="*/ 19790 h 39580"/>
                <a:gd name="connsiteX4" fmla="*/ 19809 w 39617"/>
                <a:gd name="connsiteY4" fmla="*/ 39581 h 39580"/>
                <a:gd name="connsiteX5" fmla="*/ 19809 w 39617"/>
                <a:gd name="connsiteY5" fmla="*/ 12768 h 39580"/>
                <a:gd name="connsiteX6" fmla="*/ 26838 w 39617"/>
                <a:gd name="connsiteY6" fmla="*/ 19790 h 39580"/>
                <a:gd name="connsiteX7" fmla="*/ 19809 w 39617"/>
                <a:gd name="connsiteY7" fmla="*/ 26813 h 39580"/>
                <a:gd name="connsiteX8" fmla="*/ 12780 w 39617"/>
                <a:gd name="connsiteY8" fmla="*/ 19790 h 39580"/>
                <a:gd name="connsiteX9" fmla="*/ 19809 w 39617"/>
                <a:gd name="connsiteY9" fmla="*/ 12768 h 3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17" h="39580">
                  <a:moveTo>
                    <a:pt x="19809" y="39581"/>
                  </a:moveTo>
                  <a:cubicBezTo>
                    <a:pt x="30672" y="39581"/>
                    <a:pt x="39618" y="30643"/>
                    <a:pt x="39618" y="19790"/>
                  </a:cubicBezTo>
                  <a:cubicBezTo>
                    <a:pt x="39618" y="8938"/>
                    <a:pt x="30672" y="0"/>
                    <a:pt x="19809" y="0"/>
                  </a:cubicBezTo>
                  <a:cubicBezTo>
                    <a:pt x="8946" y="0"/>
                    <a:pt x="0" y="8938"/>
                    <a:pt x="0" y="19790"/>
                  </a:cubicBezTo>
                  <a:cubicBezTo>
                    <a:pt x="0" y="30643"/>
                    <a:pt x="8946" y="39581"/>
                    <a:pt x="19809" y="39581"/>
                  </a:cubicBezTo>
                  <a:close/>
                  <a:moveTo>
                    <a:pt x="19809" y="12768"/>
                  </a:moveTo>
                  <a:cubicBezTo>
                    <a:pt x="23643" y="12768"/>
                    <a:pt x="26838" y="15960"/>
                    <a:pt x="26838" y="19790"/>
                  </a:cubicBezTo>
                  <a:cubicBezTo>
                    <a:pt x="26838" y="23621"/>
                    <a:pt x="23643" y="26813"/>
                    <a:pt x="19809" y="26813"/>
                  </a:cubicBezTo>
                  <a:cubicBezTo>
                    <a:pt x="15975" y="26813"/>
                    <a:pt x="12780" y="23621"/>
                    <a:pt x="12780" y="19790"/>
                  </a:cubicBezTo>
                  <a:cubicBezTo>
                    <a:pt x="12780" y="15960"/>
                    <a:pt x="15975" y="12768"/>
                    <a:pt x="19809" y="1276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4">
              <a:extLst>
                <a:ext uri="{FF2B5EF4-FFF2-40B4-BE49-F238E27FC236}">
                  <a16:creationId xmlns:a16="http://schemas.microsoft.com/office/drawing/2014/main" id="{8BD511C3-4877-3B8B-61FD-73ECE0403B15}"/>
                </a:ext>
              </a:extLst>
            </p:cNvPr>
            <p:cNvSpPr/>
            <p:nvPr/>
          </p:nvSpPr>
          <p:spPr>
            <a:xfrm>
              <a:off x="655995" y="2031545"/>
              <a:ext cx="55454" cy="139809"/>
            </a:xfrm>
            <a:custGeom>
              <a:avLst/>
              <a:gdLst>
                <a:gd name="connsiteX0" fmla="*/ 34117 w 55454"/>
                <a:gd name="connsiteY0" fmla="*/ 0 h 139809"/>
                <a:gd name="connsiteX1" fmla="*/ 20699 w 55454"/>
                <a:gd name="connsiteY1" fmla="*/ 0 h 139809"/>
                <a:gd name="connsiteX2" fmla="*/ 14309 w 55454"/>
                <a:gd name="connsiteY2" fmla="*/ 5107 h 139809"/>
                <a:gd name="connsiteX3" fmla="*/ 251 w 55454"/>
                <a:gd name="connsiteY3" fmla="*/ 73416 h 139809"/>
                <a:gd name="connsiteX4" fmla="*/ 1529 w 55454"/>
                <a:gd name="connsiteY4" fmla="*/ 78523 h 139809"/>
                <a:gd name="connsiteX5" fmla="*/ 6641 w 55454"/>
                <a:gd name="connsiteY5" fmla="*/ 81076 h 139809"/>
                <a:gd name="connsiteX6" fmla="*/ 7280 w 55454"/>
                <a:gd name="connsiteY6" fmla="*/ 81076 h 139809"/>
                <a:gd name="connsiteX7" fmla="*/ 7280 w 55454"/>
                <a:gd name="connsiteY7" fmla="*/ 133425 h 139809"/>
                <a:gd name="connsiteX8" fmla="*/ 13670 w 55454"/>
                <a:gd name="connsiteY8" fmla="*/ 139809 h 139809"/>
                <a:gd name="connsiteX9" fmla="*/ 20060 w 55454"/>
                <a:gd name="connsiteY9" fmla="*/ 133425 h 139809"/>
                <a:gd name="connsiteX10" fmla="*/ 20060 w 55454"/>
                <a:gd name="connsiteY10" fmla="*/ 81076 h 139809"/>
                <a:gd name="connsiteX11" fmla="*/ 35395 w 55454"/>
                <a:gd name="connsiteY11" fmla="*/ 81076 h 139809"/>
                <a:gd name="connsiteX12" fmla="*/ 35395 w 55454"/>
                <a:gd name="connsiteY12" fmla="*/ 133425 h 139809"/>
                <a:gd name="connsiteX13" fmla="*/ 41785 w 55454"/>
                <a:gd name="connsiteY13" fmla="*/ 139809 h 139809"/>
                <a:gd name="connsiteX14" fmla="*/ 48175 w 55454"/>
                <a:gd name="connsiteY14" fmla="*/ 133425 h 139809"/>
                <a:gd name="connsiteX15" fmla="*/ 48175 w 55454"/>
                <a:gd name="connsiteY15" fmla="*/ 81076 h 139809"/>
                <a:gd name="connsiteX16" fmla="*/ 48814 w 55454"/>
                <a:gd name="connsiteY16" fmla="*/ 81076 h 139809"/>
                <a:gd name="connsiteX17" fmla="*/ 53926 w 55454"/>
                <a:gd name="connsiteY17" fmla="*/ 78523 h 139809"/>
                <a:gd name="connsiteX18" fmla="*/ 55204 w 55454"/>
                <a:gd name="connsiteY18" fmla="*/ 73416 h 139809"/>
                <a:gd name="connsiteX19" fmla="*/ 41146 w 55454"/>
                <a:gd name="connsiteY19" fmla="*/ 5107 h 139809"/>
                <a:gd name="connsiteX20" fmla="*/ 34117 w 55454"/>
                <a:gd name="connsiteY20" fmla="*/ 0 h 139809"/>
                <a:gd name="connsiteX21" fmla="*/ 14309 w 55454"/>
                <a:gd name="connsiteY21" fmla="*/ 67670 h 139809"/>
                <a:gd name="connsiteX22" fmla="*/ 25810 w 55454"/>
                <a:gd name="connsiteY22" fmla="*/ 12130 h 139809"/>
                <a:gd name="connsiteX23" fmla="*/ 29005 w 55454"/>
                <a:gd name="connsiteY23" fmla="*/ 12130 h 139809"/>
                <a:gd name="connsiteX24" fmla="*/ 40507 w 55454"/>
                <a:gd name="connsiteY24" fmla="*/ 67670 h 139809"/>
                <a:gd name="connsiteX25" fmla="*/ 14309 w 55454"/>
                <a:gd name="connsiteY25" fmla="*/ 67670 h 13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454" h="139809">
                  <a:moveTo>
                    <a:pt x="34117" y="0"/>
                  </a:moveTo>
                  <a:lnTo>
                    <a:pt x="20699" y="0"/>
                  </a:lnTo>
                  <a:cubicBezTo>
                    <a:pt x="17504" y="0"/>
                    <a:pt x="14948" y="1915"/>
                    <a:pt x="14309" y="5107"/>
                  </a:cubicBezTo>
                  <a:lnTo>
                    <a:pt x="251" y="73416"/>
                  </a:lnTo>
                  <a:cubicBezTo>
                    <a:pt x="-388" y="75331"/>
                    <a:pt x="251" y="77246"/>
                    <a:pt x="1529" y="78523"/>
                  </a:cubicBezTo>
                  <a:cubicBezTo>
                    <a:pt x="2807" y="79800"/>
                    <a:pt x="4724" y="81076"/>
                    <a:pt x="6641" y="81076"/>
                  </a:cubicBezTo>
                  <a:lnTo>
                    <a:pt x="7280" y="81076"/>
                  </a:lnTo>
                  <a:lnTo>
                    <a:pt x="7280" y="133425"/>
                  </a:lnTo>
                  <a:cubicBezTo>
                    <a:pt x="7280" y="137256"/>
                    <a:pt x="9836" y="139809"/>
                    <a:pt x="13670" y="139809"/>
                  </a:cubicBezTo>
                  <a:cubicBezTo>
                    <a:pt x="17504" y="139809"/>
                    <a:pt x="20060" y="137256"/>
                    <a:pt x="20060" y="133425"/>
                  </a:cubicBezTo>
                  <a:lnTo>
                    <a:pt x="20060" y="81076"/>
                  </a:lnTo>
                  <a:lnTo>
                    <a:pt x="35395" y="81076"/>
                  </a:lnTo>
                  <a:lnTo>
                    <a:pt x="35395" y="133425"/>
                  </a:lnTo>
                  <a:cubicBezTo>
                    <a:pt x="35395" y="137256"/>
                    <a:pt x="37951" y="139809"/>
                    <a:pt x="41785" y="139809"/>
                  </a:cubicBezTo>
                  <a:cubicBezTo>
                    <a:pt x="45619" y="139809"/>
                    <a:pt x="48175" y="137256"/>
                    <a:pt x="48175" y="133425"/>
                  </a:cubicBezTo>
                  <a:lnTo>
                    <a:pt x="48175" y="81076"/>
                  </a:lnTo>
                  <a:lnTo>
                    <a:pt x="48814" y="81076"/>
                  </a:lnTo>
                  <a:cubicBezTo>
                    <a:pt x="50731" y="81076"/>
                    <a:pt x="52648" y="80438"/>
                    <a:pt x="53926" y="78523"/>
                  </a:cubicBezTo>
                  <a:cubicBezTo>
                    <a:pt x="55204" y="77246"/>
                    <a:pt x="55843" y="75331"/>
                    <a:pt x="55204" y="73416"/>
                  </a:cubicBezTo>
                  <a:lnTo>
                    <a:pt x="41146" y="5107"/>
                  </a:lnTo>
                  <a:cubicBezTo>
                    <a:pt x="39868" y="1915"/>
                    <a:pt x="37312" y="0"/>
                    <a:pt x="34117" y="0"/>
                  </a:cubicBezTo>
                  <a:close/>
                  <a:moveTo>
                    <a:pt x="14309" y="67670"/>
                  </a:moveTo>
                  <a:lnTo>
                    <a:pt x="25810" y="12130"/>
                  </a:lnTo>
                  <a:lnTo>
                    <a:pt x="29005" y="12130"/>
                  </a:lnTo>
                  <a:lnTo>
                    <a:pt x="40507" y="67670"/>
                  </a:lnTo>
                  <a:lnTo>
                    <a:pt x="14309" y="6767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6CA5DE3A-1488-DDB2-ABF1-587C89972EEB}"/>
              </a:ext>
            </a:extLst>
          </p:cNvPr>
          <p:cNvGrpSpPr/>
          <p:nvPr/>
        </p:nvGrpSpPr>
        <p:grpSpPr>
          <a:xfrm>
            <a:off x="4173262" y="3143337"/>
            <a:ext cx="648000" cy="648000"/>
            <a:chOff x="5708769" y="1893013"/>
            <a:chExt cx="361674" cy="361333"/>
          </a:xfrm>
          <a:solidFill>
            <a:srgbClr val="0059FF"/>
          </a:solidFill>
        </p:grpSpPr>
        <p:sp>
          <p:nvSpPr>
            <p:cNvPr id="49" name="Graphic 4">
              <a:extLst>
                <a:ext uri="{FF2B5EF4-FFF2-40B4-BE49-F238E27FC236}">
                  <a16:creationId xmlns:a16="http://schemas.microsoft.com/office/drawing/2014/main" id="{3A73D13E-97C2-3F7A-3AD0-A8A07AB769B2}"/>
                </a:ext>
              </a:extLst>
            </p:cNvPr>
            <p:cNvSpPr/>
            <p:nvPr/>
          </p:nvSpPr>
          <p:spPr>
            <a:xfrm>
              <a:off x="5708769" y="1893013"/>
              <a:ext cx="361674" cy="361333"/>
            </a:xfrm>
            <a:custGeom>
              <a:avLst/>
              <a:gdLst>
                <a:gd name="connsiteX0" fmla="*/ 180835 w 361674"/>
                <a:gd name="connsiteY0" fmla="*/ 349204 h 361333"/>
                <a:gd name="connsiteX1" fmla="*/ 12780 w 361674"/>
                <a:gd name="connsiteY1" fmla="*/ 181305 h 361333"/>
                <a:gd name="connsiteX2" fmla="*/ 180835 w 361674"/>
                <a:gd name="connsiteY2" fmla="*/ 13406 h 361333"/>
                <a:gd name="connsiteX3" fmla="*/ 348890 w 361674"/>
                <a:gd name="connsiteY3" fmla="*/ 181305 h 361333"/>
                <a:gd name="connsiteX4" fmla="*/ 180835 w 361674"/>
                <a:gd name="connsiteY4" fmla="*/ 349204 h 361333"/>
                <a:gd name="connsiteX5" fmla="*/ 180835 w 361674"/>
                <a:gd name="connsiteY5" fmla="*/ 0 h 361333"/>
                <a:gd name="connsiteX6" fmla="*/ 0 w 361674"/>
                <a:gd name="connsiteY6" fmla="*/ 180667 h 361333"/>
                <a:gd name="connsiteX7" fmla="*/ 180835 w 361674"/>
                <a:gd name="connsiteY7" fmla="*/ 361333 h 361333"/>
                <a:gd name="connsiteX8" fmla="*/ 361670 w 361674"/>
                <a:gd name="connsiteY8" fmla="*/ 180667 h 361333"/>
                <a:gd name="connsiteX9" fmla="*/ 180835 w 361674"/>
                <a:gd name="connsiteY9" fmla="*/ 0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4" h="361333"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0" y="88737"/>
                    <a:pt x="348890" y="181305"/>
                  </a:cubicBezTo>
                  <a:cubicBezTo>
                    <a:pt x="349529" y="273873"/>
                    <a:pt x="273489" y="349204"/>
                    <a:pt x="180835" y="349204"/>
                  </a:cubicBezTo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1157" y="361333"/>
                    <a:pt x="361670" y="280257"/>
                    <a:pt x="361670" y="180667"/>
                  </a:cubicBezTo>
                  <a:cubicBezTo>
                    <a:pt x="362309" y="81077"/>
                    <a:pt x="281157" y="0"/>
                    <a:pt x="180835" y="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4">
              <a:extLst>
                <a:ext uri="{FF2B5EF4-FFF2-40B4-BE49-F238E27FC236}">
                  <a16:creationId xmlns:a16="http://schemas.microsoft.com/office/drawing/2014/main" id="{D39BEE21-197B-7F3C-5CBC-D3ED9F94654F}"/>
                </a:ext>
              </a:extLst>
            </p:cNvPr>
            <p:cNvSpPr/>
            <p:nvPr/>
          </p:nvSpPr>
          <p:spPr>
            <a:xfrm>
              <a:off x="5761544" y="2008563"/>
              <a:ext cx="256498" cy="129217"/>
            </a:xfrm>
            <a:custGeom>
              <a:avLst/>
              <a:gdLst>
                <a:gd name="connsiteX0" fmla="*/ 206018 w 256498"/>
                <a:gd name="connsiteY0" fmla="*/ 21067 h 129217"/>
                <a:gd name="connsiteX1" fmla="*/ 197072 w 256498"/>
                <a:gd name="connsiteY1" fmla="*/ 21067 h 129217"/>
                <a:gd name="connsiteX2" fmla="*/ 193238 w 256498"/>
                <a:gd name="connsiteY2" fmla="*/ 24897 h 129217"/>
                <a:gd name="connsiteX3" fmla="*/ 170873 w 256498"/>
                <a:gd name="connsiteY3" fmla="*/ 20429 h 129217"/>
                <a:gd name="connsiteX4" fmla="*/ 191960 w 256498"/>
                <a:gd name="connsiteY4" fmla="*/ 12768 h 129217"/>
                <a:gd name="connsiteX5" fmla="*/ 213047 w 256498"/>
                <a:gd name="connsiteY5" fmla="*/ 20429 h 129217"/>
                <a:gd name="connsiteX6" fmla="*/ 208574 w 256498"/>
                <a:gd name="connsiteY6" fmla="*/ 23621 h 129217"/>
                <a:gd name="connsiteX7" fmla="*/ 206018 w 256498"/>
                <a:gd name="connsiteY7" fmla="*/ 21067 h 129217"/>
                <a:gd name="connsiteX8" fmla="*/ 86526 w 256498"/>
                <a:gd name="connsiteY8" fmla="*/ 90014 h 129217"/>
                <a:gd name="connsiteX9" fmla="*/ 96750 w 256498"/>
                <a:gd name="connsiteY9" fmla="*/ 67670 h 129217"/>
                <a:gd name="connsiteX10" fmla="*/ 103779 w 256498"/>
                <a:gd name="connsiteY10" fmla="*/ 92568 h 129217"/>
                <a:gd name="connsiteX11" fmla="*/ 85887 w 256498"/>
                <a:gd name="connsiteY11" fmla="*/ 92568 h 129217"/>
                <a:gd name="connsiteX12" fmla="*/ 86526 w 256498"/>
                <a:gd name="connsiteY12" fmla="*/ 90014 h 129217"/>
                <a:gd name="connsiteX13" fmla="*/ 72468 w 256498"/>
                <a:gd name="connsiteY13" fmla="*/ 16598 h 129217"/>
                <a:gd name="connsiteX14" fmla="*/ 87804 w 256498"/>
                <a:gd name="connsiteY14" fmla="*/ 24259 h 129217"/>
                <a:gd name="connsiteX15" fmla="*/ 89082 w 256498"/>
                <a:gd name="connsiteY15" fmla="*/ 25536 h 129217"/>
                <a:gd name="connsiteX16" fmla="*/ 90999 w 256498"/>
                <a:gd name="connsiteY16" fmla="*/ 33197 h 129217"/>
                <a:gd name="connsiteX17" fmla="*/ 72468 w 256498"/>
                <a:gd name="connsiteY17" fmla="*/ 16598 h 129217"/>
                <a:gd name="connsiteX18" fmla="*/ 38601 w 256498"/>
                <a:gd name="connsiteY18" fmla="*/ 33197 h 129217"/>
                <a:gd name="connsiteX19" fmla="*/ 39879 w 256498"/>
                <a:gd name="connsiteY19" fmla="*/ 26174 h 129217"/>
                <a:gd name="connsiteX20" fmla="*/ 41796 w 256498"/>
                <a:gd name="connsiteY20" fmla="*/ 23621 h 129217"/>
                <a:gd name="connsiteX21" fmla="*/ 57132 w 256498"/>
                <a:gd name="connsiteY21" fmla="*/ 15960 h 129217"/>
                <a:gd name="connsiteX22" fmla="*/ 38601 w 256498"/>
                <a:gd name="connsiteY22" fmla="*/ 33197 h 129217"/>
                <a:gd name="connsiteX23" fmla="*/ 41796 w 256498"/>
                <a:gd name="connsiteY23" fmla="*/ 89376 h 129217"/>
                <a:gd name="connsiteX24" fmla="*/ 41796 w 256498"/>
                <a:gd name="connsiteY24" fmla="*/ 92568 h 129217"/>
                <a:gd name="connsiteX25" fmla="*/ 24543 w 256498"/>
                <a:gd name="connsiteY25" fmla="*/ 92568 h 129217"/>
                <a:gd name="connsiteX26" fmla="*/ 31572 w 256498"/>
                <a:gd name="connsiteY26" fmla="*/ 68947 h 129217"/>
                <a:gd name="connsiteX27" fmla="*/ 41796 w 256498"/>
                <a:gd name="connsiteY27" fmla="*/ 89376 h 129217"/>
                <a:gd name="connsiteX28" fmla="*/ 252664 w 256498"/>
                <a:gd name="connsiteY28" fmla="*/ 116189 h 129217"/>
                <a:gd name="connsiteX29" fmla="*/ 231578 w 256498"/>
                <a:gd name="connsiteY29" fmla="*/ 111081 h 129217"/>
                <a:gd name="connsiteX30" fmla="*/ 221353 w 256498"/>
                <a:gd name="connsiteY30" fmla="*/ 109166 h 129217"/>
                <a:gd name="connsiteX31" fmla="*/ 214325 w 256498"/>
                <a:gd name="connsiteY31" fmla="*/ 90014 h 129217"/>
                <a:gd name="connsiteX32" fmla="*/ 227743 w 256498"/>
                <a:gd name="connsiteY32" fmla="*/ 59371 h 129217"/>
                <a:gd name="connsiteX33" fmla="*/ 223910 w 256498"/>
                <a:gd name="connsiteY33" fmla="*/ 13406 h 129217"/>
                <a:gd name="connsiteX34" fmla="*/ 191960 w 256498"/>
                <a:gd name="connsiteY34" fmla="*/ 0 h 129217"/>
                <a:gd name="connsiteX35" fmla="*/ 160010 w 256498"/>
                <a:gd name="connsiteY35" fmla="*/ 13406 h 129217"/>
                <a:gd name="connsiteX36" fmla="*/ 156176 w 256498"/>
                <a:gd name="connsiteY36" fmla="*/ 59371 h 129217"/>
                <a:gd name="connsiteX37" fmla="*/ 168956 w 256498"/>
                <a:gd name="connsiteY37" fmla="*/ 90014 h 129217"/>
                <a:gd name="connsiteX38" fmla="*/ 162566 w 256498"/>
                <a:gd name="connsiteY38" fmla="*/ 109805 h 129217"/>
                <a:gd name="connsiteX39" fmla="*/ 152342 w 256498"/>
                <a:gd name="connsiteY39" fmla="*/ 111720 h 129217"/>
                <a:gd name="connsiteX40" fmla="*/ 131255 w 256498"/>
                <a:gd name="connsiteY40" fmla="*/ 116827 h 129217"/>
                <a:gd name="connsiteX41" fmla="*/ 128061 w 256498"/>
                <a:gd name="connsiteY41" fmla="*/ 120657 h 129217"/>
                <a:gd name="connsiteX42" fmla="*/ 124866 w 256498"/>
                <a:gd name="connsiteY42" fmla="*/ 116827 h 129217"/>
                <a:gd name="connsiteX43" fmla="*/ 103779 w 256498"/>
                <a:gd name="connsiteY43" fmla="*/ 111720 h 129217"/>
                <a:gd name="connsiteX44" fmla="*/ 93555 w 256498"/>
                <a:gd name="connsiteY44" fmla="*/ 109805 h 129217"/>
                <a:gd name="connsiteX45" fmla="*/ 90360 w 256498"/>
                <a:gd name="connsiteY45" fmla="*/ 105974 h 129217"/>
                <a:gd name="connsiteX46" fmla="*/ 115919 w 256498"/>
                <a:gd name="connsiteY46" fmla="*/ 105974 h 129217"/>
                <a:gd name="connsiteX47" fmla="*/ 121671 w 256498"/>
                <a:gd name="connsiteY47" fmla="*/ 102144 h 129217"/>
                <a:gd name="connsiteX48" fmla="*/ 120393 w 256498"/>
                <a:gd name="connsiteY48" fmla="*/ 95121 h 129217"/>
                <a:gd name="connsiteX49" fmla="*/ 108251 w 256498"/>
                <a:gd name="connsiteY49" fmla="*/ 47880 h 129217"/>
                <a:gd name="connsiteX50" fmla="*/ 99306 w 256498"/>
                <a:gd name="connsiteY50" fmla="*/ 19790 h 129217"/>
                <a:gd name="connsiteX51" fmla="*/ 96111 w 256498"/>
                <a:gd name="connsiteY51" fmla="*/ 14045 h 129217"/>
                <a:gd name="connsiteX52" fmla="*/ 64161 w 256498"/>
                <a:gd name="connsiteY52" fmla="*/ 638 h 129217"/>
                <a:gd name="connsiteX53" fmla="*/ 32211 w 256498"/>
                <a:gd name="connsiteY53" fmla="*/ 14045 h 129217"/>
                <a:gd name="connsiteX54" fmla="*/ 28377 w 256498"/>
                <a:gd name="connsiteY54" fmla="*/ 21067 h 129217"/>
                <a:gd name="connsiteX55" fmla="*/ 20710 w 256498"/>
                <a:gd name="connsiteY55" fmla="*/ 47880 h 129217"/>
                <a:gd name="connsiteX56" fmla="*/ 8569 w 256498"/>
                <a:gd name="connsiteY56" fmla="*/ 95121 h 129217"/>
                <a:gd name="connsiteX57" fmla="*/ 7291 w 256498"/>
                <a:gd name="connsiteY57" fmla="*/ 102144 h 129217"/>
                <a:gd name="connsiteX58" fmla="*/ 13042 w 256498"/>
                <a:gd name="connsiteY58" fmla="*/ 105974 h 129217"/>
                <a:gd name="connsiteX59" fmla="*/ 37962 w 256498"/>
                <a:gd name="connsiteY59" fmla="*/ 105974 h 129217"/>
                <a:gd name="connsiteX60" fmla="*/ 34767 w 256498"/>
                <a:gd name="connsiteY60" fmla="*/ 109805 h 129217"/>
                <a:gd name="connsiteX61" fmla="*/ 24543 w 256498"/>
                <a:gd name="connsiteY61" fmla="*/ 111720 h 129217"/>
                <a:gd name="connsiteX62" fmla="*/ 3457 w 256498"/>
                <a:gd name="connsiteY62" fmla="*/ 116827 h 129217"/>
                <a:gd name="connsiteX63" fmla="*/ 901 w 256498"/>
                <a:gd name="connsiteY63" fmla="*/ 125765 h 129217"/>
                <a:gd name="connsiteX64" fmla="*/ 9847 w 256498"/>
                <a:gd name="connsiteY64" fmla="*/ 128318 h 129217"/>
                <a:gd name="connsiteX65" fmla="*/ 26460 w 256498"/>
                <a:gd name="connsiteY65" fmla="*/ 124488 h 129217"/>
                <a:gd name="connsiteX66" fmla="*/ 41157 w 256498"/>
                <a:gd name="connsiteY66" fmla="*/ 121296 h 129217"/>
                <a:gd name="connsiteX67" fmla="*/ 53298 w 256498"/>
                <a:gd name="connsiteY67" fmla="*/ 101505 h 129217"/>
                <a:gd name="connsiteX68" fmla="*/ 52659 w 256498"/>
                <a:gd name="connsiteY68" fmla="*/ 82992 h 129217"/>
                <a:gd name="connsiteX69" fmla="*/ 41157 w 256498"/>
                <a:gd name="connsiteY69" fmla="*/ 55541 h 129217"/>
                <a:gd name="connsiteX70" fmla="*/ 39240 w 256498"/>
                <a:gd name="connsiteY70" fmla="*/ 46603 h 129217"/>
                <a:gd name="connsiteX71" fmla="*/ 64800 w 256498"/>
                <a:gd name="connsiteY71" fmla="*/ 29366 h 129217"/>
                <a:gd name="connsiteX72" fmla="*/ 89721 w 256498"/>
                <a:gd name="connsiteY72" fmla="*/ 46603 h 129217"/>
                <a:gd name="connsiteX73" fmla="*/ 87804 w 256498"/>
                <a:gd name="connsiteY73" fmla="*/ 55541 h 129217"/>
                <a:gd name="connsiteX74" fmla="*/ 76302 w 256498"/>
                <a:gd name="connsiteY74" fmla="*/ 82992 h 129217"/>
                <a:gd name="connsiteX75" fmla="*/ 75663 w 256498"/>
                <a:gd name="connsiteY75" fmla="*/ 101505 h 129217"/>
                <a:gd name="connsiteX76" fmla="*/ 87804 w 256498"/>
                <a:gd name="connsiteY76" fmla="*/ 121296 h 129217"/>
                <a:gd name="connsiteX77" fmla="*/ 102501 w 256498"/>
                <a:gd name="connsiteY77" fmla="*/ 124488 h 129217"/>
                <a:gd name="connsiteX78" fmla="*/ 119114 w 256498"/>
                <a:gd name="connsiteY78" fmla="*/ 128318 h 129217"/>
                <a:gd name="connsiteX79" fmla="*/ 122309 w 256498"/>
                <a:gd name="connsiteY79" fmla="*/ 128957 h 129217"/>
                <a:gd name="connsiteX80" fmla="*/ 128061 w 256498"/>
                <a:gd name="connsiteY80" fmla="*/ 125765 h 129217"/>
                <a:gd name="connsiteX81" fmla="*/ 128699 w 256498"/>
                <a:gd name="connsiteY81" fmla="*/ 124488 h 129217"/>
                <a:gd name="connsiteX82" fmla="*/ 129339 w 256498"/>
                <a:gd name="connsiteY82" fmla="*/ 125765 h 129217"/>
                <a:gd name="connsiteX83" fmla="*/ 138284 w 256498"/>
                <a:gd name="connsiteY83" fmla="*/ 128318 h 129217"/>
                <a:gd name="connsiteX84" fmla="*/ 154898 w 256498"/>
                <a:gd name="connsiteY84" fmla="*/ 124488 h 129217"/>
                <a:gd name="connsiteX85" fmla="*/ 169595 w 256498"/>
                <a:gd name="connsiteY85" fmla="*/ 121296 h 129217"/>
                <a:gd name="connsiteX86" fmla="*/ 181736 w 256498"/>
                <a:gd name="connsiteY86" fmla="*/ 101505 h 129217"/>
                <a:gd name="connsiteX87" fmla="*/ 181097 w 256498"/>
                <a:gd name="connsiteY87" fmla="*/ 82992 h 129217"/>
                <a:gd name="connsiteX88" fmla="*/ 169595 w 256498"/>
                <a:gd name="connsiteY88" fmla="*/ 55541 h 129217"/>
                <a:gd name="connsiteX89" fmla="*/ 167039 w 256498"/>
                <a:gd name="connsiteY89" fmla="*/ 33197 h 129217"/>
                <a:gd name="connsiteX90" fmla="*/ 186209 w 256498"/>
                <a:gd name="connsiteY90" fmla="*/ 38942 h 129217"/>
                <a:gd name="connsiteX91" fmla="*/ 200267 w 256498"/>
                <a:gd name="connsiteY91" fmla="*/ 36389 h 129217"/>
                <a:gd name="connsiteX92" fmla="*/ 202823 w 256498"/>
                <a:gd name="connsiteY92" fmla="*/ 35112 h 129217"/>
                <a:gd name="connsiteX93" fmla="*/ 202823 w 256498"/>
                <a:gd name="connsiteY93" fmla="*/ 35112 h 129217"/>
                <a:gd name="connsiteX94" fmla="*/ 202823 w 256498"/>
                <a:gd name="connsiteY94" fmla="*/ 35112 h 129217"/>
                <a:gd name="connsiteX95" fmla="*/ 206657 w 256498"/>
                <a:gd name="connsiteY95" fmla="*/ 37027 h 129217"/>
                <a:gd name="connsiteX96" fmla="*/ 218798 w 256498"/>
                <a:gd name="connsiteY96" fmla="*/ 33197 h 129217"/>
                <a:gd name="connsiteX97" fmla="*/ 216242 w 256498"/>
                <a:gd name="connsiteY97" fmla="*/ 55541 h 129217"/>
                <a:gd name="connsiteX98" fmla="*/ 204740 w 256498"/>
                <a:gd name="connsiteY98" fmla="*/ 82992 h 129217"/>
                <a:gd name="connsiteX99" fmla="*/ 204101 w 256498"/>
                <a:gd name="connsiteY99" fmla="*/ 101505 h 129217"/>
                <a:gd name="connsiteX100" fmla="*/ 216242 w 256498"/>
                <a:gd name="connsiteY100" fmla="*/ 121296 h 129217"/>
                <a:gd name="connsiteX101" fmla="*/ 230938 w 256498"/>
                <a:gd name="connsiteY101" fmla="*/ 124488 h 129217"/>
                <a:gd name="connsiteX102" fmla="*/ 247552 w 256498"/>
                <a:gd name="connsiteY102" fmla="*/ 128318 h 129217"/>
                <a:gd name="connsiteX103" fmla="*/ 250747 w 256498"/>
                <a:gd name="connsiteY103" fmla="*/ 128957 h 129217"/>
                <a:gd name="connsiteX104" fmla="*/ 256498 w 256498"/>
                <a:gd name="connsiteY104" fmla="*/ 125765 h 129217"/>
                <a:gd name="connsiteX105" fmla="*/ 252664 w 256498"/>
                <a:gd name="connsiteY105" fmla="*/ 116189 h 12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56498" h="129217">
                  <a:moveTo>
                    <a:pt x="206018" y="21067"/>
                  </a:moveTo>
                  <a:cubicBezTo>
                    <a:pt x="203462" y="18514"/>
                    <a:pt x="199628" y="18514"/>
                    <a:pt x="197072" y="21067"/>
                  </a:cubicBezTo>
                  <a:lnTo>
                    <a:pt x="193238" y="24897"/>
                  </a:lnTo>
                  <a:cubicBezTo>
                    <a:pt x="189404" y="26174"/>
                    <a:pt x="177902" y="28089"/>
                    <a:pt x="170873" y="20429"/>
                  </a:cubicBezTo>
                  <a:cubicBezTo>
                    <a:pt x="175346" y="15322"/>
                    <a:pt x="182375" y="12768"/>
                    <a:pt x="191960" y="12768"/>
                  </a:cubicBezTo>
                  <a:cubicBezTo>
                    <a:pt x="202184" y="12768"/>
                    <a:pt x="209213" y="15322"/>
                    <a:pt x="213047" y="20429"/>
                  </a:cubicBezTo>
                  <a:cubicBezTo>
                    <a:pt x="211130" y="22344"/>
                    <a:pt x="209852" y="22982"/>
                    <a:pt x="208574" y="23621"/>
                  </a:cubicBezTo>
                  <a:lnTo>
                    <a:pt x="206018" y="21067"/>
                  </a:lnTo>
                  <a:close/>
                  <a:moveTo>
                    <a:pt x="86526" y="90014"/>
                  </a:moveTo>
                  <a:cubicBezTo>
                    <a:pt x="90360" y="84269"/>
                    <a:pt x="94194" y="75331"/>
                    <a:pt x="96750" y="67670"/>
                  </a:cubicBezTo>
                  <a:cubicBezTo>
                    <a:pt x="98667" y="78523"/>
                    <a:pt x="101223" y="86822"/>
                    <a:pt x="103779" y="92568"/>
                  </a:cubicBezTo>
                  <a:lnTo>
                    <a:pt x="85887" y="92568"/>
                  </a:lnTo>
                  <a:cubicBezTo>
                    <a:pt x="86526" y="91291"/>
                    <a:pt x="86526" y="90653"/>
                    <a:pt x="86526" y="90014"/>
                  </a:cubicBezTo>
                  <a:moveTo>
                    <a:pt x="72468" y="16598"/>
                  </a:moveTo>
                  <a:cubicBezTo>
                    <a:pt x="76941" y="17875"/>
                    <a:pt x="82692" y="19790"/>
                    <a:pt x="87804" y="24259"/>
                  </a:cubicBezTo>
                  <a:cubicBezTo>
                    <a:pt x="88443" y="24897"/>
                    <a:pt x="88443" y="24897"/>
                    <a:pt x="89082" y="25536"/>
                  </a:cubicBezTo>
                  <a:cubicBezTo>
                    <a:pt x="89721" y="28089"/>
                    <a:pt x="90360" y="30643"/>
                    <a:pt x="90999" y="33197"/>
                  </a:cubicBezTo>
                  <a:cubicBezTo>
                    <a:pt x="82053" y="30643"/>
                    <a:pt x="75663" y="24897"/>
                    <a:pt x="72468" y="16598"/>
                  </a:cubicBezTo>
                  <a:moveTo>
                    <a:pt x="38601" y="33197"/>
                  </a:moveTo>
                  <a:cubicBezTo>
                    <a:pt x="38601" y="30643"/>
                    <a:pt x="39240" y="28728"/>
                    <a:pt x="39879" y="26174"/>
                  </a:cubicBezTo>
                  <a:cubicBezTo>
                    <a:pt x="40518" y="25536"/>
                    <a:pt x="41157" y="24259"/>
                    <a:pt x="41796" y="23621"/>
                  </a:cubicBezTo>
                  <a:cubicBezTo>
                    <a:pt x="46269" y="19152"/>
                    <a:pt x="52020" y="16598"/>
                    <a:pt x="57132" y="15960"/>
                  </a:cubicBezTo>
                  <a:cubicBezTo>
                    <a:pt x="53937" y="24897"/>
                    <a:pt x="46908" y="31281"/>
                    <a:pt x="38601" y="33197"/>
                  </a:cubicBezTo>
                  <a:moveTo>
                    <a:pt x="41796" y="89376"/>
                  </a:moveTo>
                  <a:cubicBezTo>
                    <a:pt x="41796" y="90014"/>
                    <a:pt x="41796" y="91291"/>
                    <a:pt x="41796" y="92568"/>
                  </a:cubicBezTo>
                  <a:lnTo>
                    <a:pt x="24543" y="92568"/>
                  </a:lnTo>
                  <a:cubicBezTo>
                    <a:pt x="27100" y="86822"/>
                    <a:pt x="30295" y="79161"/>
                    <a:pt x="31572" y="68947"/>
                  </a:cubicBezTo>
                  <a:cubicBezTo>
                    <a:pt x="34767" y="75969"/>
                    <a:pt x="38601" y="84269"/>
                    <a:pt x="41796" y="89376"/>
                  </a:cubicBezTo>
                  <a:moveTo>
                    <a:pt x="252664" y="116189"/>
                  </a:moveTo>
                  <a:cubicBezTo>
                    <a:pt x="246274" y="112358"/>
                    <a:pt x="238606" y="111720"/>
                    <a:pt x="231578" y="111081"/>
                  </a:cubicBezTo>
                  <a:cubicBezTo>
                    <a:pt x="227743" y="110443"/>
                    <a:pt x="223270" y="110443"/>
                    <a:pt x="221353" y="109166"/>
                  </a:cubicBezTo>
                  <a:cubicBezTo>
                    <a:pt x="217520" y="107251"/>
                    <a:pt x="213685" y="93206"/>
                    <a:pt x="214325" y="90014"/>
                  </a:cubicBezTo>
                  <a:cubicBezTo>
                    <a:pt x="220075" y="81715"/>
                    <a:pt x="225188" y="67032"/>
                    <a:pt x="227743" y="59371"/>
                  </a:cubicBezTo>
                  <a:cubicBezTo>
                    <a:pt x="230938" y="48518"/>
                    <a:pt x="234773" y="27451"/>
                    <a:pt x="223910" y="13406"/>
                  </a:cubicBezTo>
                  <a:cubicBezTo>
                    <a:pt x="217520" y="4469"/>
                    <a:pt x="206657" y="0"/>
                    <a:pt x="191960" y="0"/>
                  </a:cubicBezTo>
                  <a:cubicBezTo>
                    <a:pt x="177263" y="0"/>
                    <a:pt x="166400" y="4469"/>
                    <a:pt x="160010" y="13406"/>
                  </a:cubicBezTo>
                  <a:cubicBezTo>
                    <a:pt x="149147" y="27451"/>
                    <a:pt x="152981" y="47880"/>
                    <a:pt x="156176" y="59371"/>
                  </a:cubicBezTo>
                  <a:cubicBezTo>
                    <a:pt x="158732" y="67032"/>
                    <a:pt x="163844" y="82353"/>
                    <a:pt x="168956" y="90014"/>
                  </a:cubicBezTo>
                  <a:cubicBezTo>
                    <a:pt x="170234" y="93845"/>
                    <a:pt x="166400" y="107889"/>
                    <a:pt x="162566" y="109805"/>
                  </a:cubicBezTo>
                  <a:cubicBezTo>
                    <a:pt x="160649" y="110443"/>
                    <a:pt x="156176" y="111081"/>
                    <a:pt x="152342" y="111720"/>
                  </a:cubicBezTo>
                  <a:cubicBezTo>
                    <a:pt x="145313" y="112358"/>
                    <a:pt x="137645" y="112997"/>
                    <a:pt x="131255" y="116827"/>
                  </a:cubicBezTo>
                  <a:cubicBezTo>
                    <a:pt x="129977" y="117465"/>
                    <a:pt x="128699" y="118742"/>
                    <a:pt x="128061" y="120657"/>
                  </a:cubicBezTo>
                  <a:cubicBezTo>
                    <a:pt x="127421" y="119381"/>
                    <a:pt x="126782" y="118104"/>
                    <a:pt x="124866" y="116827"/>
                  </a:cubicBezTo>
                  <a:cubicBezTo>
                    <a:pt x="118476" y="112997"/>
                    <a:pt x="110808" y="112358"/>
                    <a:pt x="103779" y="111720"/>
                  </a:cubicBezTo>
                  <a:cubicBezTo>
                    <a:pt x="99945" y="111081"/>
                    <a:pt x="95472" y="111081"/>
                    <a:pt x="93555" y="109805"/>
                  </a:cubicBezTo>
                  <a:cubicBezTo>
                    <a:pt x="92277" y="109166"/>
                    <a:pt x="91638" y="107889"/>
                    <a:pt x="90360" y="105974"/>
                  </a:cubicBezTo>
                  <a:lnTo>
                    <a:pt x="115919" y="105974"/>
                  </a:lnTo>
                  <a:cubicBezTo>
                    <a:pt x="118476" y="105974"/>
                    <a:pt x="121031" y="104697"/>
                    <a:pt x="121671" y="102144"/>
                  </a:cubicBezTo>
                  <a:cubicBezTo>
                    <a:pt x="122949" y="99590"/>
                    <a:pt x="122309" y="97037"/>
                    <a:pt x="120393" y="95121"/>
                  </a:cubicBezTo>
                  <a:cubicBezTo>
                    <a:pt x="120393" y="95121"/>
                    <a:pt x="108251" y="82353"/>
                    <a:pt x="108251" y="47880"/>
                  </a:cubicBezTo>
                  <a:cubicBezTo>
                    <a:pt x="108251" y="36389"/>
                    <a:pt x="105057" y="27451"/>
                    <a:pt x="99306" y="19790"/>
                  </a:cubicBezTo>
                  <a:cubicBezTo>
                    <a:pt x="98667" y="17875"/>
                    <a:pt x="97389" y="15960"/>
                    <a:pt x="96111" y="14045"/>
                  </a:cubicBezTo>
                  <a:cubicBezTo>
                    <a:pt x="89721" y="5107"/>
                    <a:pt x="78858" y="638"/>
                    <a:pt x="64161" y="638"/>
                  </a:cubicBezTo>
                  <a:cubicBezTo>
                    <a:pt x="49464" y="638"/>
                    <a:pt x="38601" y="5107"/>
                    <a:pt x="32211" y="14045"/>
                  </a:cubicBezTo>
                  <a:cubicBezTo>
                    <a:pt x="30295" y="15960"/>
                    <a:pt x="29655" y="18514"/>
                    <a:pt x="28377" y="21067"/>
                  </a:cubicBezTo>
                  <a:cubicBezTo>
                    <a:pt x="23265" y="28089"/>
                    <a:pt x="20710" y="37027"/>
                    <a:pt x="20710" y="47880"/>
                  </a:cubicBezTo>
                  <a:cubicBezTo>
                    <a:pt x="20710" y="82353"/>
                    <a:pt x="8569" y="95121"/>
                    <a:pt x="8569" y="95121"/>
                  </a:cubicBezTo>
                  <a:cubicBezTo>
                    <a:pt x="6652" y="97037"/>
                    <a:pt x="6012" y="99590"/>
                    <a:pt x="7291" y="102144"/>
                  </a:cubicBezTo>
                  <a:cubicBezTo>
                    <a:pt x="8569" y="104697"/>
                    <a:pt x="10486" y="105974"/>
                    <a:pt x="13042" y="105974"/>
                  </a:cubicBezTo>
                  <a:lnTo>
                    <a:pt x="37962" y="105974"/>
                  </a:lnTo>
                  <a:cubicBezTo>
                    <a:pt x="36684" y="107889"/>
                    <a:pt x="36045" y="109805"/>
                    <a:pt x="34767" y="109805"/>
                  </a:cubicBezTo>
                  <a:cubicBezTo>
                    <a:pt x="32850" y="110443"/>
                    <a:pt x="28377" y="111081"/>
                    <a:pt x="24543" y="111720"/>
                  </a:cubicBezTo>
                  <a:cubicBezTo>
                    <a:pt x="17515" y="112358"/>
                    <a:pt x="9847" y="112997"/>
                    <a:pt x="3457" y="116827"/>
                  </a:cubicBezTo>
                  <a:cubicBezTo>
                    <a:pt x="262" y="118742"/>
                    <a:pt x="-1016" y="122573"/>
                    <a:pt x="901" y="125765"/>
                  </a:cubicBezTo>
                  <a:cubicBezTo>
                    <a:pt x="2818" y="128957"/>
                    <a:pt x="6652" y="130233"/>
                    <a:pt x="9847" y="128318"/>
                  </a:cubicBezTo>
                  <a:cubicBezTo>
                    <a:pt x="13680" y="125765"/>
                    <a:pt x="20710" y="125126"/>
                    <a:pt x="26460" y="124488"/>
                  </a:cubicBezTo>
                  <a:cubicBezTo>
                    <a:pt x="32211" y="123849"/>
                    <a:pt x="37323" y="123211"/>
                    <a:pt x="41157" y="121296"/>
                  </a:cubicBezTo>
                  <a:cubicBezTo>
                    <a:pt x="48825" y="117465"/>
                    <a:pt x="52020" y="105974"/>
                    <a:pt x="53298" y="101505"/>
                  </a:cubicBezTo>
                  <a:cubicBezTo>
                    <a:pt x="54576" y="97037"/>
                    <a:pt x="55854" y="88099"/>
                    <a:pt x="52659" y="82992"/>
                  </a:cubicBezTo>
                  <a:cubicBezTo>
                    <a:pt x="48186" y="76608"/>
                    <a:pt x="43074" y="63201"/>
                    <a:pt x="41157" y="55541"/>
                  </a:cubicBezTo>
                  <a:cubicBezTo>
                    <a:pt x="40518" y="53625"/>
                    <a:pt x="39879" y="50433"/>
                    <a:pt x="39240" y="46603"/>
                  </a:cubicBezTo>
                  <a:cubicBezTo>
                    <a:pt x="50103" y="44688"/>
                    <a:pt x="59049" y="38304"/>
                    <a:pt x="64800" y="29366"/>
                  </a:cubicBezTo>
                  <a:cubicBezTo>
                    <a:pt x="70551" y="38304"/>
                    <a:pt x="79497" y="44049"/>
                    <a:pt x="89721" y="46603"/>
                  </a:cubicBezTo>
                  <a:cubicBezTo>
                    <a:pt x="89082" y="49795"/>
                    <a:pt x="88443" y="52349"/>
                    <a:pt x="87804" y="55541"/>
                  </a:cubicBezTo>
                  <a:cubicBezTo>
                    <a:pt x="85887" y="63201"/>
                    <a:pt x="80775" y="75969"/>
                    <a:pt x="76302" y="82992"/>
                  </a:cubicBezTo>
                  <a:cubicBezTo>
                    <a:pt x="73107" y="88099"/>
                    <a:pt x="74385" y="96398"/>
                    <a:pt x="75663" y="101505"/>
                  </a:cubicBezTo>
                  <a:cubicBezTo>
                    <a:pt x="76941" y="105974"/>
                    <a:pt x="80136" y="116827"/>
                    <a:pt x="87804" y="121296"/>
                  </a:cubicBezTo>
                  <a:cubicBezTo>
                    <a:pt x="91638" y="123211"/>
                    <a:pt x="97389" y="123849"/>
                    <a:pt x="102501" y="124488"/>
                  </a:cubicBezTo>
                  <a:cubicBezTo>
                    <a:pt x="108251" y="125126"/>
                    <a:pt x="114641" y="125765"/>
                    <a:pt x="119114" y="128318"/>
                  </a:cubicBezTo>
                  <a:cubicBezTo>
                    <a:pt x="120393" y="128957"/>
                    <a:pt x="121031" y="128957"/>
                    <a:pt x="122309" y="128957"/>
                  </a:cubicBezTo>
                  <a:cubicBezTo>
                    <a:pt x="124866" y="128957"/>
                    <a:pt x="126782" y="127680"/>
                    <a:pt x="128061" y="125765"/>
                  </a:cubicBezTo>
                  <a:cubicBezTo>
                    <a:pt x="128061" y="125126"/>
                    <a:pt x="128061" y="125126"/>
                    <a:pt x="128699" y="124488"/>
                  </a:cubicBezTo>
                  <a:cubicBezTo>
                    <a:pt x="128699" y="125126"/>
                    <a:pt x="128699" y="125126"/>
                    <a:pt x="129339" y="125765"/>
                  </a:cubicBezTo>
                  <a:cubicBezTo>
                    <a:pt x="131255" y="128957"/>
                    <a:pt x="135089" y="130233"/>
                    <a:pt x="138284" y="128318"/>
                  </a:cubicBezTo>
                  <a:cubicBezTo>
                    <a:pt x="142118" y="125765"/>
                    <a:pt x="149147" y="125126"/>
                    <a:pt x="154898" y="124488"/>
                  </a:cubicBezTo>
                  <a:cubicBezTo>
                    <a:pt x="160649" y="123849"/>
                    <a:pt x="165761" y="123211"/>
                    <a:pt x="169595" y="121296"/>
                  </a:cubicBezTo>
                  <a:cubicBezTo>
                    <a:pt x="177263" y="117465"/>
                    <a:pt x="180458" y="105974"/>
                    <a:pt x="181736" y="101505"/>
                  </a:cubicBezTo>
                  <a:cubicBezTo>
                    <a:pt x="183014" y="97037"/>
                    <a:pt x="184292" y="88099"/>
                    <a:pt x="181097" y="82992"/>
                  </a:cubicBezTo>
                  <a:cubicBezTo>
                    <a:pt x="176624" y="76608"/>
                    <a:pt x="171512" y="63201"/>
                    <a:pt x="169595" y="55541"/>
                  </a:cubicBezTo>
                  <a:cubicBezTo>
                    <a:pt x="167039" y="47241"/>
                    <a:pt x="166400" y="39581"/>
                    <a:pt x="167039" y="33197"/>
                  </a:cubicBezTo>
                  <a:cubicBezTo>
                    <a:pt x="172790" y="37665"/>
                    <a:pt x="179819" y="38942"/>
                    <a:pt x="186209" y="38942"/>
                  </a:cubicBezTo>
                  <a:cubicBezTo>
                    <a:pt x="191960" y="38942"/>
                    <a:pt x="196433" y="37665"/>
                    <a:pt x="200267" y="36389"/>
                  </a:cubicBezTo>
                  <a:cubicBezTo>
                    <a:pt x="200906" y="36389"/>
                    <a:pt x="202184" y="35750"/>
                    <a:pt x="202823" y="35112"/>
                  </a:cubicBezTo>
                  <a:lnTo>
                    <a:pt x="202823" y="35112"/>
                  </a:lnTo>
                  <a:lnTo>
                    <a:pt x="202823" y="35112"/>
                  </a:lnTo>
                  <a:cubicBezTo>
                    <a:pt x="204101" y="36389"/>
                    <a:pt x="205379" y="37027"/>
                    <a:pt x="206657" y="37027"/>
                  </a:cubicBezTo>
                  <a:cubicBezTo>
                    <a:pt x="209213" y="37027"/>
                    <a:pt x="214325" y="36389"/>
                    <a:pt x="218798" y="33197"/>
                  </a:cubicBezTo>
                  <a:cubicBezTo>
                    <a:pt x="219437" y="41496"/>
                    <a:pt x="217520" y="51072"/>
                    <a:pt x="216242" y="55541"/>
                  </a:cubicBezTo>
                  <a:cubicBezTo>
                    <a:pt x="214325" y="63201"/>
                    <a:pt x="209213" y="75969"/>
                    <a:pt x="204740" y="82992"/>
                  </a:cubicBezTo>
                  <a:cubicBezTo>
                    <a:pt x="201545" y="88099"/>
                    <a:pt x="202823" y="96398"/>
                    <a:pt x="204101" y="101505"/>
                  </a:cubicBezTo>
                  <a:cubicBezTo>
                    <a:pt x="205379" y="105974"/>
                    <a:pt x="208574" y="116827"/>
                    <a:pt x="216242" y="121296"/>
                  </a:cubicBezTo>
                  <a:cubicBezTo>
                    <a:pt x="220075" y="123211"/>
                    <a:pt x="225826" y="123849"/>
                    <a:pt x="230938" y="124488"/>
                  </a:cubicBezTo>
                  <a:cubicBezTo>
                    <a:pt x="236689" y="125126"/>
                    <a:pt x="243079" y="125765"/>
                    <a:pt x="247552" y="128318"/>
                  </a:cubicBezTo>
                  <a:cubicBezTo>
                    <a:pt x="248830" y="128957"/>
                    <a:pt x="249469" y="128957"/>
                    <a:pt x="250747" y="128957"/>
                  </a:cubicBezTo>
                  <a:cubicBezTo>
                    <a:pt x="253303" y="128957"/>
                    <a:pt x="255220" y="127680"/>
                    <a:pt x="256498" y="125765"/>
                  </a:cubicBezTo>
                  <a:cubicBezTo>
                    <a:pt x="256498" y="121934"/>
                    <a:pt x="255220" y="118104"/>
                    <a:pt x="252664" y="116189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ZoneTexte 55">
            <a:extLst>
              <a:ext uri="{FF2B5EF4-FFF2-40B4-BE49-F238E27FC236}">
                <a16:creationId xmlns:a16="http://schemas.microsoft.com/office/drawing/2014/main" id="{1A558E99-210F-1FB9-8025-DAB4F89A4034}"/>
              </a:ext>
            </a:extLst>
          </p:cNvPr>
          <p:cNvSpPr txBox="1"/>
          <p:nvPr/>
        </p:nvSpPr>
        <p:spPr>
          <a:xfrm>
            <a:off x="430796" y="1777854"/>
            <a:ext cx="790786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FR" sz="1600" b="1" i="1">
                <a:solidFill>
                  <a:srgbClr val="313131"/>
                </a:solidFill>
              </a:rPr>
              <a:t>Quels critères pour la segmentation ? 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>
                <a:solidFill>
                  <a:srgbClr val="313131"/>
                </a:solidFill>
              </a:rPr>
              <a:t>Une relation température-mortalité </a:t>
            </a:r>
            <a:r>
              <a:rPr lang="fr-FR" sz="1400" b="1">
                <a:solidFill>
                  <a:srgbClr val="313131"/>
                </a:solidFill>
              </a:rPr>
              <a:t>suffisamment différenciée</a:t>
            </a:r>
            <a:r>
              <a:rPr lang="fr-FR" sz="1400">
                <a:solidFill>
                  <a:srgbClr val="313131"/>
                </a:solidFill>
              </a:rPr>
              <a:t> entre catégories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>
                <a:solidFill>
                  <a:srgbClr val="313131"/>
                </a:solidFill>
              </a:rPr>
              <a:t>Conserver </a:t>
            </a:r>
            <a:r>
              <a:rPr lang="fr-FR" sz="1400" b="1">
                <a:solidFill>
                  <a:srgbClr val="313131"/>
                </a:solidFill>
              </a:rPr>
              <a:t>suffisamment d’observations </a:t>
            </a:r>
            <a:r>
              <a:rPr lang="fr-FR" sz="1400">
                <a:solidFill>
                  <a:srgbClr val="313131"/>
                </a:solidFill>
              </a:rPr>
              <a:t>pour l’estimation du modèle</a:t>
            </a:r>
          </a:p>
        </p:txBody>
      </p:sp>
    </p:spTree>
    <p:extLst>
      <p:ext uri="{BB962C8B-B14F-4D97-AF65-F5344CB8AC3E}">
        <p14:creationId xmlns:p14="http://schemas.microsoft.com/office/powerpoint/2010/main" val="252083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Modélisation de la mortalité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/>
              <a:t>Vers une modélisation segmentée de la mortalité (2/2)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5" name="ZoneTexte 33">
            <a:extLst>
              <a:ext uri="{FF2B5EF4-FFF2-40B4-BE49-F238E27FC236}">
                <a16:creationId xmlns:a16="http://schemas.microsoft.com/office/drawing/2014/main" id="{E283D404-163E-C98A-BBE1-DFC1CF0635A1}"/>
              </a:ext>
            </a:extLst>
          </p:cNvPr>
          <p:cNvSpPr txBox="1"/>
          <p:nvPr/>
        </p:nvSpPr>
        <p:spPr>
          <a:xfrm>
            <a:off x="442927" y="1593241"/>
            <a:ext cx="78370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fr-FR" sz="1400" i="1" dirty="0">
                <a:solidFill>
                  <a:srgbClr val="313131"/>
                </a:solidFill>
              </a:rPr>
              <a:t>Dans quelle mesure la segmentation retenue nous permet-elle de </a:t>
            </a:r>
            <a:r>
              <a:rPr lang="fr-FR" sz="1400" b="1" i="1" dirty="0">
                <a:solidFill>
                  <a:srgbClr val="313131"/>
                </a:solidFill>
              </a:rPr>
              <a:t>mieux comprendre </a:t>
            </a:r>
            <a:r>
              <a:rPr lang="fr-FR" sz="1400" i="1" dirty="0">
                <a:solidFill>
                  <a:srgbClr val="313131"/>
                </a:solidFill>
              </a:rPr>
              <a:t>les relations températures-mortalité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1003F7-0117-45B2-0C1C-D04E7746D98F}"/>
              </a:ext>
            </a:extLst>
          </p:cNvPr>
          <p:cNvSpPr txBox="1"/>
          <p:nvPr/>
        </p:nvSpPr>
        <p:spPr>
          <a:xfrm>
            <a:off x="198080" y="2387067"/>
            <a:ext cx="40094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600" b="1" i="1">
                <a:solidFill>
                  <a:srgbClr val="313131"/>
                </a:solidFill>
              </a:rPr>
              <a:t>Segmentation par climat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706BC8-902F-7764-221E-338FB36B8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81" y="2746567"/>
            <a:ext cx="4009426" cy="1980000"/>
          </a:xfrm>
          <a:prstGeom prst="rect">
            <a:avLst/>
          </a:prstGeom>
        </p:spPr>
      </p:pic>
      <p:pic>
        <p:nvPicPr>
          <p:cNvPr id="9" name="Image 11">
            <a:extLst>
              <a:ext uri="{FF2B5EF4-FFF2-40B4-BE49-F238E27FC236}">
                <a16:creationId xmlns:a16="http://schemas.microsoft.com/office/drawing/2014/main" id="{16EC825C-88D4-74B6-FF79-AA0CFD8B5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961" y="2674166"/>
            <a:ext cx="4721958" cy="2340000"/>
          </a:xfrm>
          <a:prstGeom prst="rect">
            <a:avLst/>
          </a:prstGeom>
        </p:spPr>
      </p:pic>
      <p:sp>
        <p:nvSpPr>
          <p:cNvPr id="10" name="ZoneTexte 17">
            <a:extLst>
              <a:ext uri="{FF2B5EF4-FFF2-40B4-BE49-F238E27FC236}">
                <a16:creationId xmlns:a16="http://schemas.microsoft.com/office/drawing/2014/main" id="{18ACC4DF-CF4D-1C3B-AB45-E5F53D7EB874}"/>
              </a:ext>
            </a:extLst>
          </p:cNvPr>
          <p:cNvSpPr txBox="1"/>
          <p:nvPr/>
        </p:nvSpPr>
        <p:spPr>
          <a:xfrm>
            <a:off x="309477" y="5247159"/>
            <a:ext cx="327754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578BFF"/>
                </a:solidFill>
              </a:rPr>
              <a:t>Acclimatation</a:t>
            </a:r>
            <a:r>
              <a:rPr lang="fr-FR" sz="1400" dirty="0">
                <a:solidFill>
                  <a:srgbClr val="313131"/>
                </a:solidFill>
              </a:rPr>
              <a:t> : la surmortalité prédite est plus élevée lorsque </a:t>
            </a:r>
            <a:r>
              <a:rPr lang="fr-FR" sz="1400" b="1" dirty="0">
                <a:solidFill>
                  <a:srgbClr val="313131"/>
                </a:solidFill>
              </a:rPr>
              <a:t>les températures sont inhabituelles</a:t>
            </a:r>
          </a:p>
        </p:txBody>
      </p:sp>
      <p:sp>
        <p:nvSpPr>
          <p:cNvPr id="11" name="ZoneTexte 22">
            <a:extLst>
              <a:ext uri="{FF2B5EF4-FFF2-40B4-BE49-F238E27FC236}">
                <a16:creationId xmlns:a16="http://schemas.microsoft.com/office/drawing/2014/main" id="{B2A36D9C-F5B6-84AC-D941-DEC6EF8A9B9D}"/>
              </a:ext>
            </a:extLst>
          </p:cNvPr>
          <p:cNvSpPr txBox="1"/>
          <p:nvPr/>
        </p:nvSpPr>
        <p:spPr>
          <a:xfrm>
            <a:off x="4223962" y="5247159"/>
            <a:ext cx="472195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751141"/>
                </a:solidFill>
              </a:rPr>
              <a:t>Différenciation par âge </a:t>
            </a:r>
            <a:r>
              <a:rPr lang="fr-FR" sz="1400" dirty="0">
                <a:solidFill>
                  <a:srgbClr val="313131"/>
                </a:solidFill>
              </a:rPr>
              <a:t>: la sensibilité de la mortalité à la température est </a:t>
            </a:r>
            <a:r>
              <a:rPr lang="fr-FR" sz="1400" b="1" dirty="0">
                <a:solidFill>
                  <a:srgbClr val="313131"/>
                </a:solidFill>
              </a:rPr>
              <a:t>croissante à mesure que l’individu vieillit</a:t>
            </a:r>
            <a:endParaRPr lang="fr-FR" sz="1400" dirty="0">
              <a:solidFill>
                <a:srgbClr val="313131"/>
              </a:solidFill>
            </a:endParaRP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751141"/>
                </a:solidFill>
              </a:rPr>
              <a:t>Différenciation par sexe </a:t>
            </a:r>
            <a:r>
              <a:rPr lang="fr-FR" sz="1400" dirty="0">
                <a:solidFill>
                  <a:srgbClr val="313131"/>
                </a:solidFill>
              </a:rPr>
              <a:t>: la surmortalité attribuable à la </a:t>
            </a:r>
            <a:r>
              <a:rPr lang="fr-FR" sz="1400" b="1" dirty="0">
                <a:solidFill>
                  <a:srgbClr val="313131"/>
                </a:solidFill>
              </a:rPr>
              <a:t>chaleur</a:t>
            </a:r>
            <a:r>
              <a:rPr lang="fr-FR" sz="1400" dirty="0">
                <a:solidFill>
                  <a:srgbClr val="313131"/>
                </a:solidFill>
              </a:rPr>
              <a:t> serait plus forte chez les </a:t>
            </a:r>
            <a:r>
              <a:rPr lang="fr-FR" sz="1400" b="1" dirty="0">
                <a:solidFill>
                  <a:srgbClr val="313131"/>
                </a:solidFill>
              </a:rPr>
              <a:t>femmes</a:t>
            </a:r>
          </a:p>
        </p:txBody>
      </p:sp>
      <p:sp>
        <p:nvSpPr>
          <p:cNvPr id="12" name="ZoneTexte 25">
            <a:extLst>
              <a:ext uri="{FF2B5EF4-FFF2-40B4-BE49-F238E27FC236}">
                <a16:creationId xmlns:a16="http://schemas.microsoft.com/office/drawing/2014/main" id="{7577040A-03B7-61A6-A4BC-AFC851307EFF}"/>
              </a:ext>
            </a:extLst>
          </p:cNvPr>
          <p:cNvSpPr txBox="1"/>
          <p:nvPr/>
        </p:nvSpPr>
        <p:spPr>
          <a:xfrm>
            <a:off x="4223962" y="2387067"/>
            <a:ext cx="47219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600" b="1" i="1">
                <a:solidFill>
                  <a:srgbClr val="313131"/>
                </a:solidFill>
              </a:rPr>
              <a:t>Segmentation par âge et sexe</a:t>
            </a:r>
          </a:p>
        </p:txBody>
      </p:sp>
    </p:spTree>
    <p:extLst>
      <p:ext uri="{BB962C8B-B14F-4D97-AF65-F5344CB8AC3E}">
        <p14:creationId xmlns:p14="http://schemas.microsoft.com/office/powerpoint/2010/main" val="2012653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677171"/>
          </a:xfrm>
        </p:spPr>
        <p:txBody>
          <a:bodyPr>
            <a:normAutofit/>
          </a:bodyPr>
          <a:lstStyle/>
          <a:p>
            <a:r>
              <a:rPr lang="fr-FR" sz="1600"/>
              <a:t>Comment expliquer la mortalité actuelle et future à partir de données de températures ?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5" name="Rectangle 13">
            <a:extLst>
              <a:ext uri="{FF2B5EF4-FFF2-40B4-BE49-F238E27FC236}">
                <a16:creationId xmlns:a16="http://schemas.microsoft.com/office/drawing/2014/main" id="{3EDFFAF5-5BA0-5A10-A9AB-67D1AE848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920" y="3998119"/>
            <a:ext cx="5703140" cy="596504"/>
          </a:xfrm>
          <a:prstGeom prst="rect">
            <a:avLst/>
          </a:prstGeom>
          <a:noFill/>
          <a:ln w="22225" cap="flat">
            <a:solidFill>
              <a:srgbClr val="0040D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8FCDE3E-51E4-DF87-090F-D52A1C205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259" y="3998119"/>
            <a:ext cx="2148545" cy="596504"/>
          </a:xfrm>
          <a:prstGeom prst="rect">
            <a:avLst/>
          </a:pr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710C70E-6B88-7561-8E1F-D44997AE3381}"/>
              </a:ext>
            </a:extLst>
          </p:cNvPr>
          <p:cNvSpPr/>
          <p:nvPr/>
        </p:nvSpPr>
        <p:spPr bwMode="gray">
          <a:xfrm>
            <a:off x="254197" y="1816894"/>
            <a:ext cx="3522174" cy="3512344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200" b="1">
              <a:solidFill>
                <a:schemeClr val="bg1"/>
              </a:solidFill>
            </a:endParaRP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447577F2-AE72-E4A5-4CB5-DF7AF59D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30" y="1818085"/>
            <a:ext cx="3423047" cy="3551635"/>
          </a:xfrm>
          <a:prstGeom prst="ellipse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ECB65DA9-4826-E6DD-0E59-8940BC8828F3}"/>
              </a:ext>
            </a:extLst>
          </p:cNvPr>
          <p:cNvSpPr>
            <a:spLocks/>
          </p:cNvSpPr>
          <p:nvPr/>
        </p:nvSpPr>
        <p:spPr bwMode="auto">
          <a:xfrm>
            <a:off x="2439761" y="4844654"/>
            <a:ext cx="155972" cy="155972"/>
          </a:xfrm>
          <a:custGeom>
            <a:avLst/>
            <a:gdLst>
              <a:gd name="T0" fmla="*/ 34 w 37"/>
              <a:gd name="T1" fmla="*/ 14 h 37"/>
              <a:gd name="T2" fmla="*/ 24 w 37"/>
              <a:gd name="T3" fmla="*/ 34 h 37"/>
              <a:gd name="T4" fmla="*/ 3 w 37"/>
              <a:gd name="T5" fmla="*/ 24 h 37"/>
              <a:gd name="T6" fmla="*/ 14 w 37"/>
              <a:gd name="T7" fmla="*/ 3 h 37"/>
              <a:gd name="T8" fmla="*/ 34 w 37"/>
              <a:gd name="T9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4" y="14"/>
                </a:moveTo>
                <a:cubicBezTo>
                  <a:pt x="37" y="22"/>
                  <a:pt x="32" y="32"/>
                  <a:pt x="24" y="34"/>
                </a:cubicBezTo>
                <a:cubicBezTo>
                  <a:pt x="15" y="37"/>
                  <a:pt x="6" y="32"/>
                  <a:pt x="3" y="24"/>
                </a:cubicBezTo>
                <a:cubicBezTo>
                  <a:pt x="0" y="15"/>
                  <a:pt x="5" y="6"/>
                  <a:pt x="14" y="3"/>
                </a:cubicBezTo>
                <a:cubicBezTo>
                  <a:pt x="22" y="0"/>
                  <a:pt x="31" y="5"/>
                  <a:pt x="34" y="14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FA605420-F38B-137A-FFF5-6C1BCAC6F7C5}"/>
              </a:ext>
            </a:extLst>
          </p:cNvPr>
          <p:cNvSpPr>
            <a:spLocks/>
          </p:cNvSpPr>
          <p:nvPr/>
        </p:nvSpPr>
        <p:spPr bwMode="auto">
          <a:xfrm>
            <a:off x="3154136" y="4323160"/>
            <a:ext cx="160735" cy="157163"/>
          </a:xfrm>
          <a:custGeom>
            <a:avLst/>
            <a:gdLst>
              <a:gd name="T0" fmla="*/ 29 w 38"/>
              <a:gd name="T1" fmla="*/ 6 h 37"/>
              <a:gd name="T2" fmla="*/ 32 w 38"/>
              <a:gd name="T3" fmla="*/ 28 h 37"/>
              <a:gd name="T4" fmla="*/ 9 w 38"/>
              <a:gd name="T5" fmla="*/ 32 h 37"/>
              <a:gd name="T6" fmla="*/ 6 w 38"/>
              <a:gd name="T7" fmla="*/ 9 h 37"/>
              <a:gd name="T8" fmla="*/ 29 w 38"/>
              <a:gd name="T9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7">
                <a:moveTo>
                  <a:pt x="29" y="6"/>
                </a:moveTo>
                <a:cubicBezTo>
                  <a:pt x="36" y="11"/>
                  <a:pt x="38" y="21"/>
                  <a:pt x="32" y="28"/>
                </a:cubicBezTo>
                <a:cubicBezTo>
                  <a:pt x="27" y="36"/>
                  <a:pt x="17" y="37"/>
                  <a:pt x="9" y="32"/>
                </a:cubicBezTo>
                <a:cubicBezTo>
                  <a:pt x="2" y="27"/>
                  <a:pt x="0" y="16"/>
                  <a:pt x="6" y="9"/>
                </a:cubicBezTo>
                <a:cubicBezTo>
                  <a:pt x="11" y="2"/>
                  <a:pt x="21" y="0"/>
                  <a:pt x="29" y="6"/>
                </a:cubicBezTo>
                <a:close/>
              </a:path>
            </a:pathLst>
          </a:cu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4B60D669-F8A7-4630-412A-A9D60A3D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504" y="3489722"/>
            <a:ext cx="139304" cy="139304"/>
          </a:xfrm>
          <a:prstGeom prst="ellipse">
            <a:avLst/>
          </a:prstGeom>
          <a:solidFill>
            <a:srgbClr val="0059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AF7BEED5-6692-63FA-9755-8B0A5B967DC8}"/>
              </a:ext>
            </a:extLst>
          </p:cNvPr>
          <p:cNvSpPr>
            <a:spLocks/>
          </p:cNvSpPr>
          <p:nvPr/>
        </p:nvSpPr>
        <p:spPr bwMode="auto">
          <a:xfrm>
            <a:off x="3154136" y="2638425"/>
            <a:ext cx="160735" cy="157163"/>
          </a:xfrm>
          <a:custGeom>
            <a:avLst/>
            <a:gdLst>
              <a:gd name="T0" fmla="*/ 9 w 38"/>
              <a:gd name="T1" fmla="*/ 6 h 37"/>
              <a:gd name="T2" fmla="*/ 32 w 38"/>
              <a:gd name="T3" fmla="*/ 9 h 37"/>
              <a:gd name="T4" fmla="*/ 29 w 38"/>
              <a:gd name="T5" fmla="*/ 32 h 37"/>
              <a:gd name="T6" fmla="*/ 6 w 38"/>
              <a:gd name="T7" fmla="*/ 29 h 37"/>
              <a:gd name="T8" fmla="*/ 9 w 38"/>
              <a:gd name="T9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7">
                <a:moveTo>
                  <a:pt x="9" y="6"/>
                </a:moveTo>
                <a:cubicBezTo>
                  <a:pt x="17" y="0"/>
                  <a:pt x="27" y="2"/>
                  <a:pt x="32" y="9"/>
                </a:cubicBezTo>
                <a:cubicBezTo>
                  <a:pt x="38" y="17"/>
                  <a:pt x="36" y="27"/>
                  <a:pt x="29" y="32"/>
                </a:cubicBezTo>
                <a:cubicBezTo>
                  <a:pt x="21" y="37"/>
                  <a:pt x="11" y="36"/>
                  <a:pt x="6" y="29"/>
                </a:cubicBezTo>
                <a:cubicBezTo>
                  <a:pt x="0" y="21"/>
                  <a:pt x="2" y="11"/>
                  <a:pt x="9" y="6"/>
                </a:cubicBezTo>
                <a:close/>
              </a:path>
            </a:pathLst>
          </a:custGeom>
          <a:solidFill>
            <a:srgbClr val="578B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7E8753EF-98E3-FCDE-3C14-83D161785835}"/>
              </a:ext>
            </a:extLst>
          </p:cNvPr>
          <p:cNvSpPr>
            <a:spLocks/>
          </p:cNvSpPr>
          <p:nvPr/>
        </p:nvSpPr>
        <p:spPr bwMode="auto">
          <a:xfrm>
            <a:off x="2439761" y="2118123"/>
            <a:ext cx="155972" cy="155972"/>
          </a:xfrm>
          <a:custGeom>
            <a:avLst/>
            <a:gdLst>
              <a:gd name="T0" fmla="*/ 3 w 37"/>
              <a:gd name="T1" fmla="*/ 14 h 37"/>
              <a:gd name="T2" fmla="*/ 24 w 37"/>
              <a:gd name="T3" fmla="*/ 3 h 37"/>
              <a:gd name="T4" fmla="*/ 34 w 37"/>
              <a:gd name="T5" fmla="*/ 24 h 37"/>
              <a:gd name="T6" fmla="*/ 14 w 37"/>
              <a:gd name="T7" fmla="*/ 35 h 37"/>
              <a:gd name="T8" fmla="*/ 3 w 37"/>
              <a:gd name="T9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" y="14"/>
                </a:moveTo>
                <a:cubicBezTo>
                  <a:pt x="6" y="5"/>
                  <a:pt x="15" y="0"/>
                  <a:pt x="24" y="3"/>
                </a:cubicBezTo>
                <a:cubicBezTo>
                  <a:pt x="32" y="6"/>
                  <a:pt x="37" y="15"/>
                  <a:pt x="34" y="24"/>
                </a:cubicBezTo>
                <a:cubicBezTo>
                  <a:pt x="31" y="33"/>
                  <a:pt x="22" y="37"/>
                  <a:pt x="14" y="35"/>
                </a:cubicBezTo>
                <a:cubicBezTo>
                  <a:pt x="5" y="32"/>
                  <a:pt x="0" y="22"/>
                  <a:pt x="3" y="14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CE2E113C-37CB-E250-98D7-8EC991EBF841}"/>
              </a:ext>
            </a:extLst>
          </p:cNvPr>
          <p:cNvSpPr>
            <a:spLocks/>
          </p:cNvSpPr>
          <p:nvPr/>
        </p:nvSpPr>
        <p:spPr bwMode="auto">
          <a:xfrm>
            <a:off x="3288676" y="3688557"/>
            <a:ext cx="233363" cy="617935"/>
          </a:xfrm>
          <a:custGeom>
            <a:avLst/>
            <a:gdLst>
              <a:gd name="T0" fmla="*/ 8 w 55"/>
              <a:gd name="T1" fmla="*/ 146 h 146"/>
              <a:gd name="T2" fmla="*/ 0 w 55"/>
              <a:gd name="T3" fmla="*/ 141 h 146"/>
              <a:gd name="T4" fmla="*/ 46 w 55"/>
              <a:gd name="T5" fmla="*/ 0 h 146"/>
              <a:gd name="T6" fmla="*/ 55 w 55"/>
              <a:gd name="T7" fmla="*/ 1 h 146"/>
              <a:gd name="T8" fmla="*/ 8 w 55"/>
              <a:gd name="T9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46">
                <a:moveTo>
                  <a:pt x="8" y="146"/>
                </a:moveTo>
                <a:cubicBezTo>
                  <a:pt x="0" y="141"/>
                  <a:pt x="0" y="141"/>
                  <a:pt x="0" y="141"/>
                </a:cubicBezTo>
                <a:cubicBezTo>
                  <a:pt x="25" y="98"/>
                  <a:pt x="41" y="49"/>
                  <a:pt x="46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0" y="52"/>
                  <a:pt x="34" y="102"/>
                  <a:pt x="8" y="146"/>
                </a:cubicBezTo>
                <a:close/>
              </a:path>
            </a:pathLst>
          </a:cu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20A91F08-0751-D436-6E73-35752DB5565A}"/>
              </a:ext>
            </a:extLst>
          </p:cNvPr>
          <p:cNvSpPr>
            <a:spLocks/>
          </p:cNvSpPr>
          <p:nvPr/>
        </p:nvSpPr>
        <p:spPr bwMode="auto">
          <a:xfrm>
            <a:off x="3288676" y="2817019"/>
            <a:ext cx="233363" cy="617935"/>
          </a:xfrm>
          <a:custGeom>
            <a:avLst/>
            <a:gdLst>
              <a:gd name="T0" fmla="*/ 46 w 55"/>
              <a:gd name="T1" fmla="*/ 146 h 146"/>
              <a:gd name="T2" fmla="*/ 0 w 55"/>
              <a:gd name="T3" fmla="*/ 5 h 146"/>
              <a:gd name="T4" fmla="*/ 8 w 55"/>
              <a:gd name="T5" fmla="*/ 0 h 146"/>
              <a:gd name="T6" fmla="*/ 55 w 55"/>
              <a:gd name="T7" fmla="*/ 145 h 146"/>
              <a:gd name="T8" fmla="*/ 46 w 55"/>
              <a:gd name="T9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46">
                <a:moveTo>
                  <a:pt x="46" y="146"/>
                </a:moveTo>
                <a:cubicBezTo>
                  <a:pt x="41" y="96"/>
                  <a:pt x="25" y="47"/>
                  <a:pt x="0" y="5"/>
                </a:cubicBezTo>
                <a:cubicBezTo>
                  <a:pt x="8" y="0"/>
                  <a:pt x="8" y="0"/>
                  <a:pt x="8" y="0"/>
                </a:cubicBezTo>
                <a:cubicBezTo>
                  <a:pt x="34" y="44"/>
                  <a:pt x="50" y="94"/>
                  <a:pt x="55" y="145"/>
                </a:cubicBezTo>
                <a:lnTo>
                  <a:pt x="46" y="146"/>
                </a:lnTo>
                <a:close/>
              </a:path>
            </a:pathLst>
          </a:custGeom>
          <a:solidFill>
            <a:srgbClr val="0059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1B1D6F59-890D-98FF-1B1B-84CDD73F8015}"/>
              </a:ext>
            </a:extLst>
          </p:cNvPr>
          <p:cNvSpPr>
            <a:spLocks/>
          </p:cNvSpPr>
          <p:nvPr/>
        </p:nvSpPr>
        <p:spPr bwMode="auto">
          <a:xfrm>
            <a:off x="2630261" y="2224087"/>
            <a:ext cx="535781" cy="406004"/>
          </a:xfrm>
          <a:custGeom>
            <a:avLst/>
            <a:gdLst>
              <a:gd name="T0" fmla="*/ 121 w 127"/>
              <a:gd name="T1" fmla="*/ 96 h 96"/>
              <a:gd name="T2" fmla="*/ 0 w 127"/>
              <a:gd name="T3" fmla="*/ 9 h 96"/>
              <a:gd name="T4" fmla="*/ 4 w 127"/>
              <a:gd name="T5" fmla="*/ 0 h 96"/>
              <a:gd name="T6" fmla="*/ 127 w 127"/>
              <a:gd name="T7" fmla="*/ 90 h 96"/>
              <a:gd name="T8" fmla="*/ 121 w 127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96">
                <a:moveTo>
                  <a:pt x="121" y="96"/>
                </a:moveTo>
                <a:cubicBezTo>
                  <a:pt x="88" y="58"/>
                  <a:pt x="46" y="28"/>
                  <a:pt x="0" y="9"/>
                </a:cubicBezTo>
                <a:cubicBezTo>
                  <a:pt x="4" y="0"/>
                  <a:pt x="4" y="0"/>
                  <a:pt x="4" y="0"/>
                </a:cubicBezTo>
                <a:cubicBezTo>
                  <a:pt x="51" y="20"/>
                  <a:pt x="94" y="52"/>
                  <a:pt x="127" y="90"/>
                </a:cubicBezTo>
                <a:lnTo>
                  <a:pt x="121" y="96"/>
                </a:lnTo>
                <a:close/>
              </a:path>
            </a:pathLst>
          </a:custGeom>
          <a:solidFill>
            <a:srgbClr val="002986"/>
          </a:solidFill>
          <a:ln>
            <a:solidFill>
              <a:srgbClr val="002986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00996A53-FEE8-FB87-CF19-56399E86FCC9}"/>
              </a:ext>
            </a:extLst>
          </p:cNvPr>
          <p:cNvSpPr>
            <a:spLocks noEditPoints="1"/>
          </p:cNvSpPr>
          <p:nvPr/>
        </p:nvSpPr>
        <p:spPr bwMode="auto">
          <a:xfrm>
            <a:off x="2363561" y="4776788"/>
            <a:ext cx="308372" cy="296466"/>
          </a:xfrm>
          <a:custGeom>
            <a:avLst/>
            <a:gdLst>
              <a:gd name="T0" fmla="*/ 37 w 73"/>
              <a:gd name="T1" fmla="*/ 70 h 70"/>
              <a:gd name="T2" fmla="*/ 3 w 73"/>
              <a:gd name="T3" fmla="*/ 46 h 70"/>
              <a:gd name="T4" fmla="*/ 5 w 73"/>
              <a:gd name="T5" fmla="*/ 19 h 70"/>
              <a:gd name="T6" fmla="*/ 26 w 73"/>
              <a:gd name="T7" fmla="*/ 2 h 70"/>
              <a:gd name="T8" fmla="*/ 37 w 73"/>
              <a:gd name="T9" fmla="*/ 0 h 70"/>
              <a:gd name="T10" fmla="*/ 70 w 73"/>
              <a:gd name="T11" fmla="*/ 24 h 70"/>
              <a:gd name="T12" fmla="*/ 68 w 73"/>
              <a:gd name="T13" fmla="*/ 51 h 70"/>
              <a:gd name="T14" fmla="*/ 47 w 73"/>
              <a:gd name="T15" fmla="*/ 68 h 70"/>
              <a:gd name="T16" fmla="*/ 37 w 73"/>
              <a:gd name="T17" fmla="*/ 70 h 70"/>
              <a:gd name="T18" fmla="*/ 37 w 73"/>
              <a:gd name="T19" fmla="*/ 9 h 70"/>
              <a:gd name="T20" fmla="*/ 29 w 73"/>
              <a:gd name="T21" fmla="*/ 10 h 70"/>
              <a:gd name="T22" fmla="*/ 13 w 73"/>
              <a:gd name="T23" fmla="*/ 23 h 70"/>
              <a:gd name="T24" fmla="*/ 12 w 73"/>
              <a:gd name="T25" fmla="*/ 43 h 70"/>
              <a:gd name="T26" fmla="*/ 37 w 73"/>
              <a:gd name="T27" fmla="*/ 61 h 70"/>
              <a:gd name="T28" fmla="*/ 45 w 73"/>
              <a:gd name="T29" fmla="*/ 59 h 70"/>
              <a:gd name="T30" fmla="*/ 60 w 73"/>
              <a:gd name="T31" fmla="*/ 47 h 70"/>
              <a:gd name="T32" fmla="*/ 61 w 73"/>
              <a:gd name="T33" fmla="*/ 27 h 70"/>
              <a:gd name="T34" fmla="*/ 37 w 73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70">
                <a:moveTo>
                  <a:pt x="37" y="70"/>
                </a:moveTo>
                <a:cubicBezTo>
                  <a:pt x="21" y="70"/>
                  <a:pt x="8" y="60"/>
                  <a:pt x="3" y="46"/>
                </a:cubicBezTo>
                <a:cubicBezTo>
                  <a:pt x="0" y="37"/>
                  <a:pt x="1" y="27"/>
                  <a:pt x="5" y="19"/>
                </a:cubicBezTo>
                <a:cubicBezTo>
                  <a:pt x="10" y="11"/>
                  <a:pt x="17" y="4"/>
                  <a:pt x="26" y="2"/>
                </a:cubicBezTo>
                <a:cubicBezTo>
                  <a:pt x="29" y="0"/>
                  <a:pt x="33" y="0"/>
                  <a:pt x="37" y="0"/>
                </a:cubicBezTo>
                <a:cubicBezTo>
                  <a:pt x="52" y="0"/>
                  <a:pt x="65" y="10"/>
                  <a:pt x="70" y="24"/>
                </a:cubicBezTo>
                <a:cubicBezTo>
                  <a:pt x="73" y="33"/>
                  <a:pt x="72" y="42"/>
                  <a:pt x="68" y="51"/>
                </a:cubicBezTo>
                <a:cubicBezTo>
                  <a:pt x="64" y="59"/>
                  <a:pt x="56" y="65"/>
                  <a:pt x="47" y="68"/>
                </a:cubicBezTo>
                <a:cubicBezTo>
                  <a:pt x="44" y="69"/>
                  <a:pt x="40" y="70"/>
                  <a:pt x="37" y="70"/>
                </a:cubicBezTo>
                <a:close/>
                <a:moveTo>
                  <a:pt x="37" y="9"/>
                </a:moveTo>
                <a:cubicBezTo>
                  <a:pt x="34" y="9"/>
                  <a:pt x="31" y="9"/>
                  <a:pt x="29" y="10"/>
                </a:cubicBezTo>
                <a:cubicBezTo>
                  <a:pt x="22" y="12"/>
                  <a:pt x="17" y="17"/>
                  <a:pt x="13" y="23"/>
                </a:cubicBezTo>
                <a:cubicBezTo>
                  <a:pt x="10" y="29"/>
                  <a:pt x="10" y="36"/>
                  <a:pt x="12" y="43"/>
                </a:cubicBezTo>
                <a:cubicBezTo>
                  <a:pt x="15" y="54"/>
                  <a:pt x="25" y="61"/>
                  <a:pt x="37" y="61"/>
                </a:cubicBezTo>
                <a:cubicBezTo>
                  <a:pt x="39" y="61"/>
                  <a:pt x="42" y="60"/>
                  <a:pt x="45" y="59"/>
                </a:cubicBezTo>
                <a:cubicBezTo>
                  <a:pt x="51" y="57"/>
                  <a:pt x="57" y="53"/>
                  <a:pt x="60" y="47"/>
                </a:cubicBezTo>
                <a:cubicBezTo>
                  <a:pt x="63" y="40"/>
                  <a:pt x="63" y="33"/>
                  <a:pt x="61" y="27"/>
                </a:cubicBezTo>
                <a:cubicBezTo>
                  <a:pt x="58" y="16"/>
                  <a:pt x="48" y="9"/>
                  <a:pt x="37" y="9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6" name="Freeform 32">
            <a:extLst>
              <a:ext uri="{FF2B5EF4-FFF2-40B4-BE49-F238E27FC236}">
                <a16:creationId xmlns:a16="http://schemas.microsoft.com/office/drawing/2014/main" id="{C8D1802E-9BF0-7696-B113-6E0396D24195}"/>
              </a:ext>
            </a:extLst>
          </p:cNvPr>
          <p:cNvSpPr>
            <a:spLocks noEditPoints="1"/>
          </p:cNvSpPr>
          <p:nvPr/>
        </p:nvSpPr>
        <p:spPr bwMode="auto">
          <a:xfrm>
            <a:off x="3081508" y="4255294"/>
            <a:ext cx="304800" cy="296466"/>
          </a:xfrm>
          <a:custGeom>
            <a:avLst/>
            <a:gdLst>
              <a:gd name="T0" fmla="*/ 36 w 72"/>
              <a:gd name="T1" fmla="*/ 70 h 70"/>
              <a:gd name="T2" fmla="*/ 15 w 72"/>
              <a:gd name="T3" fmla="*/ 63 h 70"/>
              <a:gd name="T4" fmla="*/ 1 w 72"/>
              <a:gd name="T5" fmla="*/ 40 h 70"/>
              <a:gd name="T6" fmla="*/ 8 w 72"/>
              <a:gd name="T7" fmla="*/ 14 h 70"/>
              <a:gd name="T8" fmla="*/ 36 w 72"/>
              <a:gd name="T9" fmla="*/ 0 h 70"/>
              <a:gd name="T10" fmla="*/ 56 w 72"/>
              <a:gd name="T11" fmla="*/ 7 h 70"/>
              <a:gd name="T12" fmla="*/ 70 w 72"/>
              <a:gd name="T13" fmla="*/ 29 h 70"/>
              <a:gd name="T14" fmla="*/ 64 w 72"/>
              <a:gd name="T15" fmla="*/ 55 h 70"/>
              <a:gd name="T16" fmla="*/ 36 w 72"/>
              <a:gd name="T17" fmla="*/ 70 h 70"/>
              <a:gd name="T18" fmla="*/ 36 w 72"/>
              <a:gd name="T19" fmla="*/ 9 h 70"/>
              <a:gd name="T20" fmla="*/ 15 w 72"/>
              <a:gd name="T21" fmla="*/ 20 h 70"/>
              <a:gd name="T22" fmla="*/ 10 w 72"/>
              <a:gd name="T23" fmla="*/ 39 h 70"/>
              <a:gd name="T24" fmla="*/ 21 w 72"/>
              <a:gd name="T25" fmla="*/ 56 h 70"/>
              <a:gd name="T26" fmla="*/ 36 w 72"/>
              <a:gd name="T27" fmla="*/ 61 h 70"/>
              <a:gd name="T28" fmla="*/ 57 w 72"/>
              <a:gd name="T29" fmla="*/ 50 h 70"/>
              <a:gd name="T30" fmla="*/ 62 w 72"/>
              <a:gd name="T31" fmla="*/ 31 h 70"/>
              <a:gd name="T32" fmla="*/ 51 w 72"/>
              <a:gd name="T33" fmla="*/ 14 h 70"/>
              <a:gd name="T34" fmla="*/ 36 w 72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70">
                <a:moveTo>
                  <a:pt x="36" y="70"/>
                </a:moveTo>
                <a:cubicBezTo>
                  <a:pt x="28" y="70"/>
                  <a:pt x="21" y="67"/>
                  <a:pt x="15" y="63"/>
                </a:cubicBezTo>
                <a:cubicBezTo>
                  <a:pt x="8" y="58"/>
                  <a:pt x="3" y="50"/>
                  <a:pt x="1" y="40"/>
                </a:cubicBezTo>
                <a:cubicBezTo>
                  <a:pt x="0" y="31"/>
                  <a:pt x="2" y="22"/>
                  <a:pt x="8" y="14"/>
                </a:cubicBezTo>
                <a:cubicBezTo>
                  <a:pt x="14" y="5"/>
                  <a:pt x="25" y="0"/>
                  <a:pt x="36" y="0"/>
                </a:cubicBezTo>
                <a:cubicBezTo>
                  <a:pt x="43" y="0"/>
                  <a:pt x="50" y="2"/>
                  <a:pt x="56" y="7"/>
                </a:cubicBezTo>
                <a:cubicBezTo>
                  <a:pt x="64" y="12"/>
                  <a:pt x="69" y="20"/>
                  <a:pt x="70" y="29"/>
                </a:cubicBezTo>
                <a:cubicBezTo>
                  <a:pt x="72" y="39"/>
                  <a:pt x="70" y="48"/>
                  <a:pt x="64" y="55"/>
                </a:cubicBezTo>
                <a:cubicBezTo>
                  <a:pt x="58" y="64"/>
                  <a:pt x="47" y="70"/>
                  <a:pt x="36" y="70"/>
                </a:cubicBezTo>
                <a:close/>
                <a:moveTo>
                  <a:pt x="36" y="9"/>
                </a:moveTo>
                <a:cubicBezTo>
                  <a:pt x="28" y="9"/>
                  <a:pt x="20" y="13"/>
                  <a:pt x="15" y="20"/>
                </a:cubicBezTo>
                <a:cubicBezTo>
                  <a:pt x="11" y="25"/>
                  <a:pt x="9" y="32"/>
                  <a:pt x="10" y="39"/>
                </a:cubicBezTo>
                <a:cubicBezTo>
                  <a:pt x="11" y="46"/>
                  <a:pt x="15" y="52"/>
                  <a:pt x="21" y="56"/>
                </a:cubicBezTo>
                <a:cubicBezTo>
                  <a:pt x="25" y="59"/>
                  <a:pt x="30" y="61"/>
                  <a:pt x="36" y="61"/>
                </a:cubicBezTo>
                <a:cubicBezTo>
                  <a:pt x="44" y="61"/>
                  <a:pt x="52" y="57"/>
                  <a:pt x="57" y="50"/>
                </a:cubicBezTo>
                <a:cubicBezTo>
                  <a:pt x="61" y="44"/>
                  <a:pt x="63" y="38"/>
                  <a:pt x="62" y="31"/>
                </a:cubicBezTo>
                <a:cubicBezTo>
                  <a:pt x="60" y="24"/>
                  <a:pt x="57" y="18"/>
                  <a:pt x="51" y="14"/>
                </a:cubicBezTo>
                <a:cubicBezTo>
                  <a:pt x="47" y="11"/>
                  <a:pt x="41" y="9"/>
                  <a:pt x="36" y="9"/>
                </a:cubicBezTo>
                <a:close/>
              </a:path>
            </a:pathLst>
          </a:cu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7" name="Freeform 33">
            <a:extLst>
              <a:ext uri="{FF2B5EF4-FFF2-40B4-BE49-F238E27FC236}">
                <a16:creationId xmlns:a16="http://schemas.microsoft.com/office/drawing/2014/main" id="{797A283D-1C32-2BE7-A85B-4478DA6789BC}"/>
              </a:ext>
            </a:extLst>
          </p:cNvPr>
          <p:cNvSpPr>
            <a:spLocks noEditPoints="1"/>
          </p:cNvSpPr>
          <p:nvPr/>
        </p:nvSpPr>
        <p:spPr bwMode="auto">
          <a:xfrm>
            <a:off x="3361304" y="3413522"/>
            <a:ext cx="291704" cy="296466"/>
          </a:xfrm>
          <a:custGeom>
            <a:avLst/>
            <a:gdLst>
              <a:gd name="T0" fmla="*/ 35 w 69"/>
              <a:gd name="T1" fmla="*/ 70 h 70"/>
              <a:gd name="T2" fmla="*/ 0 w 69"/>
              <a:gd name="T3" fmla="*/ 35 h 70"/>
              <a:gd name="T4" fmla="*/ 35 w 69"/>
              <a:gd name="T5" fmla="*/ 0 h 70"/>
              <a:gd name="T6" fmla="*/ 69 w 69"/>
              <a:gd name="T7" fmla="*/ 35 h 70"/>
              <a:gd name="T8" fmla="*/ 35 w 69"/>
              <a:gd name="T9" fmla="*/ 70 h 70"/>
              <a:gd name="T10" fmla="*/ 35 w 69"/>
              <a:gd name="T11" fmla="*/ 9 h 70"/>
              <a:gd name="T12" fmla="*/ 9 w 69"/>
              <a:gd name="T13" fmla="*/ 35 h 70"/>
              <a:gd name="T14" fmla="*/ 35 w 69"/>
              <a:gd name="T15" fmla="*/ 61 h 70"/>
              <a:gd name="T16" fmla="*/ 60 w 69"/>
              <a:gd name="T17" fmla="*/ 35 h 70"/>
              <a:gd name="T18" fmla="*/ 35 w 69"/>
              <a:gd name="T19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70">
                <a:moveTo>
                  <a:pt x="35" y="70"/>
                </a:moveTo>
                <a:cubicBezTo>
                  <a:pt x="15" y="70"/>
                  <a:pt x="0" y="54"/>
                  <a:pt x="0" y="35"/>
                </a:cubicBezTo>
                <a:cubicBezTo>
                  <a:pt x="0" y="16"/>
                  <a:pt x="15" y="0"/>
                  <a:pt x="35" y="0"/>
                </a:cubicBezTo>
                <a:cubicBezTo>
                  <a:pt x="54" y="0"/>
                  <a:pt x="69" y="16"/>
                  <a:pt x="69" y="35"/>
                </a:cubicBezTo>
                <a:cubicBezTo>
                  <a:pt x="69" y="54"/>
                  <a:pt x="54" y="70"/>
                  <a:pt x="35" y="70"/>
                </a:cubicBezTo>
                <a:close/>
                <a:moveTo>
                  <a:pt x="35" y="9"/>
                </a:moveTo>
                <a:cubicBezTo>
                  <a:pt x="20" y="9"/>
                  <a:pt x="9" y="21"/>
                  <a:pt x="9" y="35"/>
                </a:cubicBezTo>
                <a:cubicBezTo>
                  <a:pt x="9" y="49"/>
                  <a:pt x="20" y="61"/>
                  <a:pt x="35" y="61"/>
                </a:cubicBezTo>
                <a:cubicBezTo>
                  <a:pt x="49" y="61"/>
                  <a:pt x="60" y="49"/>
                  <a:pt x="60" y="35"/>
                </a:cubicBezTo>
                <a:cubicBezTo>
                  <a:pt x="60" y="21"/>
                  <a:pt x="49" y="9"/>
                  <a:pt x="35" y="9"/>
                </a:cubicBezTo>
                <a:close/>
              </a:path>
            </a:pathLst>
          </a:custGeom>
          <a:solidFill>
            <a:srgbClr val="0059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D60A0703-5565-DDCB-58F6-0DA64ACB0328}"/>
              </a:ext>
            </a:extLst>
          </p:cNvPr>
          <p:cNvSpPr>
            <a:spLocks noEditPoints="1"/>
          </p:cNvSpPr>
          <p:nvPr/>
        </p:nvSpPr>
        <p:spPr bwMode="auto">
          <a:xfrm>
            <a:off x="3081508" y="2570560"/>
            <a:ext cx="304800" cy="296466"/>
          </a:xfrm>
          <a:custGeom>
            <a:avLst/>
            <a:gdLst>
              <a:gd name="T0" fmla="*/ 36 w 72"/>
              <a:gd name="T1" fmla="*/ 70 h 70"/>
              <a:gd name="T2" fmla="*/ 8 w 72"/>
              <a:gd name="T3" fmla="*/ 55 h 70"/>
              <a:gd name="T4" fmla="*/ 1 w 72"/>
              <a:gd name="T5" fmla="*/ 29 h 70"/>
              <a:gd name="T6" fmla="*/ 15 w 72"/>
              <a:gd name="T7" fmla="*/ 7 h 70"/>
              <a:gd name="T8" fmla="*/ 36 w 72"/>
              <a:gd name="T9" fmla="*/ 0 h 70"/>
              <a:gd name="T10" fmla="*/ 64 w 72"/>
              <a:gd name="T11" fmla="*/ 14 h 70"/>
              <a:gd name="T12" fmla="*/ 70 w 72"/>
              <a:gd name="T13" fmla="*/ 40 h 70"/>
              <a:gd name="T14" fmla="*/ 56 w 72"/>
              <a:gd name="T15" fmla="*/ 63 h 70"/>
              <a:gd name="T16" fmla="*/ 36 w 72"/>
              <a:gd name="T17" fmla="*/ 70 h 70"/>
              <a:gd name="T18" fmla="*/ 36 w 72"/>
              <a:gd name="T19" fmla="*/ 9 h 70"/>
              <a:gd name="T20" fmla="*/ 21 w 72"/>
              <a:gd name="T21" fmla="*/ 14 h 70"/>
              <a:gd name="T22" fmla="*/ 10 w 72"/>
              <a:gd name="T23" fmla="*/ 31 h 70"/>
              <a:gd name="T24" fmla="*/ 15 w 72"/>
              <a:gd name="T25" fmla="*/ 50 h 70"/>
              <a:gd name="T26" fmla="*/ 36 w 72"/>
              <a:gd name="T27" fmla="*/ 61 h 70"/>
              <a:gd name="T28" fmla="*/ 51 w 72"/>
              <a:gd name="T29" fmla="*/ 56 h 70"/>
              <a:gd name="T30" fmla="*/ 62 w 72"/>
              <a:gd name="T31" fmla="*/ 39 h 70"/>
              <a:gd name="T32" fmla="*/ 57 w 72"/>
              <a:gd name="T33" fmla="*/ 20 h 70"/>
              <a:gd name="T34" fmla="*/ 36 w 72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70">
                <a:moveTo>
                  <a:pt x="36" y="70"/>
                </a:moveTo>
                <a:cubicBezTo>
                  <a:pt x="25" y="70"/>
                  <a:pt x="14" y="64"/>
                  <a:pt x="8" y="55"/>
                </a:cubicBezTo>
                <a:cubicBezTo>
                  <a:pt x="2" y="48"/>
                  <a:pt x="0" y="39"/>
                  <a:pt x="1" y="29"/>
                </a:cubicBezTo>
                <a:cubicBezTo>
                  <a:pt x="3" y="20"/>
                  <a:pt x="8" y="12"/>
                  <a:pt x="15" y="7"/>
                </a:cubicBezTo>
                <a:cubicBezTo>
                  <a:pt x="21" y="2"/>
                  <a:pt x="28" y="0"/>
                  <a:pt x="36" y="0"/>
                </a:cubicBezTo>
                <a:cubicBezTo>
                  <a:pt x="47" y="0"/>
                  <a:pt x="58" y="5"/>
                  <a:pt x="64" y="14"/>
                </a:cubicBezTo>
                <a:cubicBezTo>
                  <a:pt x="70" y="22"/>
                  <a:pt x="72" y="31"/>
                  <a:pt x="70" y="40"/>
                </a:cubicBezTo>
                <a:cubicBezTo>
                  <a:pt x="69" y="50"/>
                  <a:pt x="64" y="58"/>
                  <a:pt x="56" y="63"/>
                </a:cubicBezTo>
                <a:cubicBezTo>
                  <a:pt x="50" y="68"/>
                  <a:pt x="43" y="70"/>
                  <a:pt x="36" y="70"/>
                </a:cubicBezTo>
                <a:close/>
                <a:moveTo>
                  <a:pt x="36" y="9"/>
                </a:moveTo>
                <a:cubicBezTo>
                  <a:pt x="30" y="9"/>
                  <a:pt x="25" y="11"/>
                  <a:pt x="21" y="14"/>
                </a:cubicBezTo>
                <a:cubicBezTo>
                  <a:pt x="15" y="18"/>
                  <a:pt x="11" y="24"/>
                  <a:pt x="10" y="31"/>
                </a:cubicBezTo>
                <a:cubicBezTo>
                  <a:pt x="9" y="38"/>
                  <a:pt x="11" y="45"/>
                  <a:pt x="15" y="50"/>
                </a:cubicBezTo>
                <a:cubicBezTo>
                  <a:pt x="20" y="57"/>
                  <a:pt x="28" y="61"/>
                  <a:pt x="36" y="61"/>
                </a:cubicBezTo>
                <a:cubicBezTo>
                  <a:pt x="41" y="61"/>
                  <a:pt x="47" y="59"/>
                  <a:pt x="51" y="56"/>
                </a:cubicBezTo>
                <a:cubicBezTo>
                  <a:pt x="57" y="52"/>
                  <a:pt x="60" y="46"/>
                  <a:pt x="62" y="39"/>
                </a:cubicBezTo>
                <a:cubicBezTo>
                  <a:pt x="63" y="32"/>
                  <a:pt x="61" y="25"/>
                  <a:pt x="57" y="20"/>
                </a:cubicBezTo>
                <a:cubicBezTo>
                  <a:pt x="52" y="13"/>
                  <a:pt x="44" y="9"/>
                  <a:pt x="36" y="9"/>
                </a:cubicBezTo>
                <a:close/>
              </a:path>
            </a:pathLst>
          </a:custGeom>
          <a:solidFill>
            <a:srgbClr val="578B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9" name="文本框 106">
            <a:extLst>
              <a:ext uri="{FF2B5EF4-FFF2-40B4-BE49-F238E27FC236}">
                <a16:creationId xmlns:a16="http://schemas.microsoft.com/office/drawing/2014/main" id="{7D899AC4-3F54-DB7A-69F0-CB2493469A67}"/>
              </a:ext>
            </a:extLst>
          </p:cNvPr>
          <p:cNvSpPr txBox="1"/>
          <p:nvPr/>
        </p:nvSpPr>
        <p:spPr>
          <a:xfrm>
            <a:off x="3174814" y="2022025"/>
            <a:ext cx="1501326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buSzPct val="100000"/>
            </a:pPr>
            <a:r>
              <a:rPr lang="fr-FR" sz="1050" b="1">
                <a:solidFill>
                  <a:schemeClr val="bg1"/>
                </a:solidFill>
              </a:rPr>
              <a:t>Motivation de l’étude</a:t>
            </a:r>
          </a:p>
        </p:txBody>
      </p:sp>
      <p:sp>
        <p:nvSpPr>
          <p:cNvPr id="30" name="文本框 106">
            <a:extLst>
              <a:ext uri="{FF2B5EF4-FFF2-40B4-BE49-F238E27FC236}">
                <a16:creationId xmlns:a16="http://schemas.microsoft.com/office/drawing/2014/main" id="{CB2F49B1-D51A-3556-BEBD-78CA4540F24C}"/>
              </a:ext>
            </a:extLst>
          </p:cNvPr>
          <p:cNvSpPr txBox="1"/>
          <p:nvPr/>
        </p:nvSpPr>
        <p:spPr>
          <a:xfrm>
            <a:off x="4941648" y="2022024"/>
            <a:ext cx="3483634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50"/>
              </a:spcBef>
              <a:buSzPct val="100000"/>
            </a:pPr>
            <a:r>
              <a:rPr lang="fr-FR" altLang="zh-CN" sz="1050">
                <a:solidFill>
                  <a:schemeClr val="bg1"/>
                </a:solidFill>
              </a:rPr>
              <a:t>Mise à jour de la cartographie des risques en prenant compte des risques climatiques</a:t>
            </a: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31" name="文本框 106">
            <a:extLst>
              <a:ext uri="{FF2B5EF4-FFF2-40B4-BE49-F238E27FC236}">
                <a16:creationId xmlns:a16="http://schemas.microsoft.com/office/drawing/2014/main" id="{18912730-64E9-875A-9B34-C0DC8F2D5A33}"/>
              </a:ext>
            </a:extLst>
          </p:cNvPr>
          <p:cNvSpPr txBox="1"/>
          <p:nvPr/>
        </p:nvSpPr>
        <p:spPr>
          <a:xfrm>
            <a:off x="3748430" y="2728661"/>
            <a:ext cx="927710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buSzPct val="100000"/>
            </a:pPr>
            <a:r>
              <a:rPr lang="fr-FR" sz="1050" b="1">
                <a:solidFill>
                  <a:schemeClr val="bg1"/>
                </a:solidFill>
              </a:rPr>
              <a:t>Justification de la démarche</a:t>
            </a:r>
          </a:p>
        </p:txBody>
      </p:sp>
      <p:sp>
        <p:nvSpPr>
          <p:cNvPr id="33" name="文本框 106">
            <a:extLst>
              <a:ext uri="{FF2B5EF4-FFF2-40B4-BE49-F238E27FC236}">
                <a16:creationId xmlns:a16="http://schemas.microsoft.com/office/drawing/2014/main" id="{35C1C999-BA12-A117-8B85-6A7C55865303}"/>
              </a:ext>
            </a:extLst>
          </p:cNvPr>
          <p:cNvSpPr txBox="1"/>
          <p:nvPr/>
        </p:nvSpPr>
        <p:spPr>
          <a:xfrm>
            <a:off x="3748430" y="4134789"/>
            <a:ext cx="927710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buSzPct val="100000"/>
            </a:pPr>
            <a:r>
              <a:rPr lang="fr-FR" sz="1050" b="1">
                <a:solidFill>
                  <a:schemeClr val="bg1"/>
                </a:solidFill>
              </a:rPr>
              <a:t>Projections à horizon 2070</a:t>
            </a:r>
          </a:p>
        </p:txBody>
      </p:sp>
      <p:sp>
        <p:nvSpPr>
          <p:cNvPr id="34" name="文本框 106">
            <a:extLst>
              <a:ext uri="{FF2B5EF4-FFF2-40B4-BE49-F238E27FC236}">
                <a16:creationId xmlns:a16="http://schemas.microsoft.com/office/drawing/2014/main" id="{FF12471E-5E20-5C21-764A-6DBE2EB0F850}"/>
              </a:ext>
            </a:extLst>
          </p:cNvPr>
          <p:cNvSpPr txBox="1"/>
          <p:nvPr/>
        </p:nvSpPr>
        <p:spPr>
          <a:xfrm>
            <a:off x="4941648" y="4134789"/>
            <a:ext cx="3483634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50"/>
              </a:spcBef>
              <a:buSzPct val="100000"/>
            </a:pPr>
            <a:r>
              <a:rPr lang="fr-FR" altLang="zh-CN" sz="1050">
                <a:solidFill>
                  <a:schemeClr val="bg1"/>
                </a:solidFill>
              </a:rPr>
              <a:t>Désigner des référents du changement climatique  (KPI à  utiliser). Lien avec d’autres indicateurs ESG (CSRD)</a:t>
            </a: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43" name="Freeform 22">
            <a:extLst>
              <a:ext uri="{FF2B5EF4-FFF2-40B4-BE49-F238E27FC236}">
                <a16:creationId xmlns:a16="http://schemas.microsoft.com/office/drawing/2014/main" id="{7421FFA9-E073-34B4-A166-E1B1FE7018C9}"/>
              </a:ext>
            </a:extLst>
          </p:cNvPr>
          <p:cNvSpPr>
            <a:spLocks/>
          </p:cNvSpPr>
          <p:nvPr/>
        </p:nvSpPr>
        <p:spPr bwMode="auto">
          <a:xfrm>
            <a:off x="2630261" y="4493419"/>
            <a:ext cx="535781" cy="401241"/>
          </a:xfrm>
          <a:custGeom>
            <a:avLst/>
            <a:gdLst>
              <a:gd name="T0" fmla="*/ 4 w 127"/>
              <a:gd name="T1" fmla="*/ 95 h 95"/>
              <a:gd name="T2" fmla="*/ 0 w 127"/>
              <a:gd name="T3" fmla="*/ 87 h 95"/>
              <a:gd name="T4" fmla="*/ 121 w 127"/>
              <a:gd name="T5" fmla="*/ 0 h 95"/>
              <a:gd name="T6" fmla="*/ 127 w 127"/>
              <a:gd name="T7" fmla="*/ 6 h 95"/>
              <a:gd name="T8" fmla="*/ 4 w 127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95">
                <a:moveTo>
                  <a:pt x="4" y="95"/>
                </a:moveTo>
                <a:cubicBezTo>
                  <a:pt x="0" y="87"/>
                  <a:pt x="0" y="87"/>
                  <a:pt x="0" y="87"/>
                </a:cubicBezTo>
                <a:cubicBezTo>
                  <a:pt x="46" y="67"/>
                  <a:pt x="88" y="37"/>
                  <a:pt x="121" y="0"/>
                </a:cubicBezTo>
                <a:cubicBezTo>
                  <a:pt x="127" y="6"/>
                  <a:pt x="127" y="6"/>
                  <a:pt x="127" y="6"/>
                </a:cubicBezTo>
                <a:cubicBezTo>
                  <a:pt x="94" y="44"/>
                  <a:pt x="51" y="75"/>
                  <a:pt x="4" y="95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44" name="Freeform 35">
            <a:extLst>
              <a:ext uri="{FF2B5EF4-FFF2-40B4-BE49-F238E27FC236}">
                <a16:creationId xmlns:a16="http://schemas.microsoft.com/office/drawing/2014/main" id="{21F9F4E0-A601-A644-0AAA-83E4D42CB7F8}"/>
              </a:ext>
            </a:extLst>
          </p:cNvPr>
          <p:cNvSpPr>
            <a:spLocks noEditPoints="1"/>
          </p:cNvSpPr>
          <p:nvPr/>
        </p:nvSpPr>
        <p:spPr bwMode="auto">
          <a:xfrm>
            <a:off x="2363561" y="2050256"/>
            <a:ext cx="308372" cy="296466"/>
          </a:xfrm>
          <a:custGeom>
            <a:avLst/>
            <a:gdLst>
              <a:gd name="T0" fmla="*/ 37 w 73"/>
              <a:gd name="T1" fmla="*/ 70 h 70"/>
              <a:gd name="T2" fmla="*/ 26 w 73"/>
              <a:gd name="T3" fmla="*/ 68 h 70"/>
              <a:gd name="T4" fmla="*/ 5 w 73"/>
              <a:gd name="T5" fmla="*/ 51 h 70"/>
              <a:gd name="T6" fmla="*/ 3 w 73"/>
              <a:gd name="T7" fmla="*/ 24 h 70"/>
              <a:gd name="T8" fmla="*/ 37 w 73"/>
              <a:gd name="T9" fmla="*/ 0 h 70"/>
              <a:gd name="T10" fmla="*/ 47 w 73"/>
              <a:gd name="T11" fmla="*/ 2 h 70"/>
              <a:gd name="T12" fmla="*/ 68 w 73"/>
              <a:gd name="T13" fmla="*/ 19 h 70"/>
              <a:gd name="T14" fmla="*/ 70 w 73"/>
              <a:gd name="T15" fmla="*/ 46 h 70"/>
              <a:gd name="T16" fmla="*/ 37 w 73"/>
              <a:gd name="T17" fmla="*/ 70 h 70"/>
              <a:gd name="T18" fmla="*/ 37 w 73"/>
              <a:gd name="T19" fmla="*/ 9 h 70"/>
              <a:gd name="T20" fmla="*/ 12 w 73"/>
              <a:gd name="T21" fmla="*/ 27 h 70"/>
              <a:gd name="T22" fmla="*/ 13 w 73"/>
              <a:gd name="T23" fmla="*/ 47 h 70"/>
              <a:gd name="T24" fmla="*/ 29 w 73"/>
              <a:gd name="T25" fmla="*/ 60 h 70"/>
              <a:gd name="T26" fmla="*/ 37 w 73"/>
              <a:gd name="T27" fmla="*/ 61 h 70"/>
              <a:gd name="T28" fmla="*/ 61 w 73"/>
              <a:gd name="T29" fmla="*/ 43 h 70"/>
              <a:gd name="T30" fmla="*/ 60 w 73"/>
              <a:gd name="T31" fmla="*/ 23 h 70"/>
              <a:gd name="T32" fmla="*/ 45 w 73"/>
              <a:gd name="T33" fmla="*/ 10 h 70"/>
              <a:gd name="T34" fmla="*/ 37 w 73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70">
                <a:moveTo>
                  <a:pt x="37" y="70"/>
                </a:moveTo>
                <a:cubicBezTo>
                  <a:pt x="33" y="70"/>
                  <a:pt x="29" y="69"/>
                  <a:pt x="26" y="68"/>
                </a:cubicBezTo>
                <a:cubicBezTo>
                  <a:pt x="17" y="65"/>
                  <a:pt x="10" y="59"/>
                  <a:pt x="5" y="51"/>
                </a:cubicBezTo>
                <a:cubicBezTo>
                  <a:pt x="1" y="42"/>
                  <a:pt x="0" y="33"/>
                  <a:pt x="3" y="24"/>
                </a:cubicBezTo>
                <a:cubicBezTo>
                  <a:pt x="8" y="10"/>
                  <a:pt x="21" y="0"/>
                  <a:pt x="37" y="0"/>
                </a:cubicBezTo>
                <a:cubicBezTo>
                  <a:pt x="40" y="0"/>
                  <a:pt x="44" y="1"/>
                  <a:pt x="47" y="2"/>
                </a:cubicBezTo>
                <a:cubicBezTo>
                  <a:pt x="56" y="5"/>
                  <a:pt x="64" y="11"/>
                  <a:pt x="68" y="19"/>
                </a:cubicBezTo>
                <a:cubicBezTo>
                  <a:pt x="72" y="27"/>
                  <a:pt x="73" y="37"/>
                  <a:pt x="70" y="46"/>
                </a:cubicBezTo>
                <a:cubicBezTo>
                  <a:pt x="65" y="60"/>
                  <a:pt x="52" y="70"/>
                  <a:pt x="37" y="70"/>
                </a:cubicBezTo>
                <a:close/>
                <a:moveTo>
                  <a:pt x="37" y="9"/>
                </a:moveTo>
                <a:cubicBezTo>
                  <a:pt x="25" y="9"/>
                  <a:pt x="15" y="16"/>
                  <a:pt x="12" y="27"/>
                </a:cubicBezTo>
                <a:cubicBezTo>
                  <a:pt x="10" y="33"/>
                  <a:pt x="10" y="41"/>
                  <a:pt x="13" y="47"/>
                </a:cubicBezTo>
                <a:cubicBezTo>
                  <a:pt x="17" y="53"/>
                  <a:pt x="22" y="57"/>
                  <a:pt x="29" y="60"/>
                </a:cubicBezTo>
                <a:cubicBezTo>
                  <a:pt x="31" y="60"/>
                  <a:pt x="34" y="61"/>
                  <a:pt x="37" y="61"/>
                </a:cubicBezTo>
                <a:cubicBezTo>
                  <a:pt x="48" y="61"/>
                  <a:pt x="58" y="54"/>
                  <a:pt x="61" y="43"/>
                </a:cubicBezTo>
                <a:cubicBezTo>
                  <a:pt x="63" y="36"/>
                  <a:pt x="63" y="29"/>
                  <a:pt x="60" y="23"/>
                </a:cubicBezTo>
                <a:cubicBezTo>
                  <a:pt x="57" y="17"/>
                  <a:pt x="51" y="12"/>
                  <a:pt x="45" y="10"/>
                </a:cubicBezTo>
                <a:cubicBezTo>
                  <a:pt x="42" y="9"/>
                  <a:pt x="39" y="9"/>
                  <a:pt x="37" y="9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9440F77E-8709-A910-1856-952FD9B46EBD}"/>
              </a:ext>
            </a:extLst>
          </p:cNvPr>
          <p:cNvSpPr>
            <a:spLocks/>
          </p:cNvSpPr>
          <p:nvPr/>
        </p:nvSpPr>
        <p:spPr bwMode="auto">
          <a:xfrm>
            <a:off x="1184842" y="2558654"/>
            <a:ext cx="891779" cy="2019300"/>
          </a:xfrm>
          <a:custGeom>
            <a:avLst/>
            <a:gdLst>
              <a:gd name="T0" fmla="*/ 211 w 211"/>
              <a:gd name="T1" fmla="*/ 0 h 477"/>
              <a:gd name="T2" fmla="*/ 211 w 211"/>
              <a:gd name="T3" fmla="*/ 464 h 477"/>
              <a:gd name="T4" fmla="*/ 174 w 211"/>
              <a:gd name="T5" fmla="*/ 464 h 477"/>
              <a:gd name="T6" fmla="*/ 152 w 211"/>
              <a:gd name="T7" fmla="*/ 430 h 477"/>
              <a:gd name="T8" fmla="*/ 51 w 211"/>
              <a:gd name="T9" fmla="*/ 424 h 477"/>
              <a:gd name="T10" fmla="*/ 44 w 211"/>
              <a:gd name="T11" fmla="*/ 378 h 477"/>
              <a:gd name="T12" fmla="*/ 33 w 211"/>
              <a:gd name="T13" fmla="*/ 356 h 477"/>
              <a:gd name="T14" fmla="*/ 36 w 211"/>
              <a:gd name="T15" fmla="*/ 345 h 477"/>
              <a:gd name="T16" fmla="*/ 28 w 211"/>
              <a:gd name="T17" fmla="*/ 333 h 477"/>
              <a:gd name="T18" fmla="*/ 28 w 211"/>
              <a:gd name="T19" fmla="*/ 299 h 477"/>
              <a:gd name="T20" fmla="*/ 5 w 211"/>
              <a:gd name="T21" fmla="*/ 292 h 477"/>
              <a:gd name="T22" fmla="*/ 33 w 211"/>
              <a:gd name="T23" fmla="*/ 214 h 477"/>
              <a:gd name="T24" fmla="*/ 211 w 211"/>
              <a:gd name="T25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" h="477">
                <a:moveTo>
                  <a:pt x="211" y="0"/>
                </a:moveTo>
                <a:cubicBezTo>
                  <a:pt x="211" y="464"/>
                  <a:pt x="211" y="464"/>
                  <a:pt x="211" y="464"/>
                </a:cubicBezTo>
                <a:cubicBezTo>
                  <a:pt x="184" y="473"/>
                  <a:pt x="177" y="477"/>
                  <a:pt x="174" y="464"/>
                </a:cubicBezTo>
                <a:cubicBezTo>
                  <a:pt x="170" y="450"/>
                  <a:pt x="165" y="429"/>
                  <a:pt x="152" y="430"/>
                </a:cubicBezTo>
                <a:cubicBezTo>
                  <a:pt x="108" y="431"/>
                  <a:pt x="64" y="431"/>
                  <a:pt x="51" y="424"/>
                </a:cubicBezTo>
                <a:cubicBezTo>
                  <a:pt x="38" y="417"/>
                  <a:pt x="46" y="385"/>
                  <a:pt x="44" y="378"/>
                </a:cubicBezTo>
                <a:cubicBezTo>
                  <a:pt x="41" y="371"/>
                  <a:pt x="34" y="361"/>
                  <a:pt x="33" y="356"/>
                </a:cubicBezTo>
                <a:cubicBezTo>
                  <a:pt x="32" y="350"/>
                  <a:pt x="36" y="345"/>
                  <a:pt x="36" y="345"/>
                </a:cubicBezTo>
                <a:cubicBezTo>
                  <a:pt x="36" y="345"/>
                  <a:pt x="32" y="341"/>
                  <a:pt x="28" y="333"/>
                </a:cubicBezTo>
                <a:cubicBezTo>
                  <a:pt x="24" y="324"/>
                  <a:pt x="30" y="305"/>
                  <a:pt x="28" y="299"/>
                </a:cubicBezTo>
                <a:cubicBezTo>
                  <a:pt x="27" y="294"/>
                  <a:pt x="10" y="299"/>
                  <a:pt x="5" y="292"/>
                </a:cubicBezTo>
                <a:cubicBezTo>
                  <a:pt x="0" y="284"/>
                  <a:pt x="32" y="225"/>
                  <a:pt x="33" y="214"/>
                </a:cubicBezTo>
                <a:cubicBezTo>
                  <a:pt x="34" y="203"/>
                  <a:pt x="24" y="0"/>
                  <a:pt x="211" y="0"/>
                </a:cubicBezTo>
                <a:close/>
              </a:path>
            </a:pathLst>
          </a:custGeom>
          <a:solidFill>
            <a:srgbClr val="0047E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6E4A06B7-5422-48C2-0587-9DC3E33C0CAE}"/>
              </a:ext>
            </a:extLst>
          </p:cNvPr>
          <p:cNvGrpSpPr/>
          <p:nvPr/>
        </p:nvGrpSpPr>
        <p:grpSpPr>
          <a:xfrm>
            <a:off x="2244321" y="3892154"/>
            <a:ext cx="567000" cy="540000"/>
            <a:chOff x="9887149" y="918179"/>
            <a:chExt cx="361670" cy="361333"/>
          </a:xfrm>
          <a:solidFill>
            <a:srgbClr val="0040D0"/>
          </a:solidFill>
        </p:grpSpPr>
        <p:sp>
          <p:nvSpPr>
            <p:cNvPr id="49" name="Graphic 4">
              <a:extLst>
                <a:ext uri="{FF2B5EF4-FFF2-40B4-BE49-F238E27FC236}">
                  <a16:creationId xmlns:a16="http://schemas.microsoft.com/office/drawing/2014/main" id="{37C3BD22-A238-6237-7D95-7036FEDC32D0}"/>
                </a:ext>
              </a:extLst>
            </p:cNvPr>
            <p:cNvSpPr/>
            <p:nvPr/>
          </p:nvSpPr>
          <p:spPr>
            <a:xfrm>
              <a:off x="9887149" y="918179"/>
              <a:ext cx="361670" cy="361333"/>
            </a:xfrm>
            <a:custGeom>
              <a:avLst/>
              <a:gdLst>
                <a:gd name="connsiteX0" fmla="*/ 180835 w 361670"/>
                <a:gd name="connsiteY0" fmla="*/ 349204 h 361333"/>
                <a:gd name="connsiteX1" fmla="*/ 12780 w 361670"/>
                <a:gd name="connsiteY1" fmla="*/ 181305 h 361333"/>
                <a:gd name="connsiteX2" fmla="*/ 180835 w 361670"/>
                <a:gd name="connsiteY2" fmla="*/ 13406 h 361333"/>
                <a:gd name="connsiteX3" fmla="*/ 348890 w 361670"/>
                <a:gd name="connsiteY3" fmla="*/ 181305 h 361333"/>
                <a:gd name="connsiteX4" fmla="*/ 180835 w 361670"/>
                <a:gd name="connsiteY4" fmla="*/ 349204 h 361333"/>
                <a:gd name="connsiteX5" fmla="*/ 180835 w 361670"/>
                <a:gd name="connsiteY5" fmla="*/ 0 h 361333"/>
                <a:gd name="connsiteX6" fmla="*/ 0 w 361670"/>
                <a:gd name="connsiteY6" fmla="*/ 180667 h 361333"/>
                <a:gd name="connsiteX7" fmla="*/ 180835 w 361670"/>
                <a:gd name="connsiteY7" fmla="*/ 361333 h 361333"/>
                <a:gd name="connsiteX8" fmla="*/ 361670 w 361670"/>
                <a:gd name="connsiteY8" fmla="*/ 180667 h 361333"/>
                <a:gd name="connsiteX9" fmla="*/ 180835 w 361670"/>
                <a:gd name="connsiteY9" fmla="*/ 0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0" y="88737"/>
                    <a:pt x="348890" y="181305"/>
                  </a:cubicBezTo>
                  <a:cubicBezTo>
                    <a:pt x="348890" y="273234"/>
                    <a:pt x="273489" y="349204"/>
                    <a:pt x="180835" y="349204"/>
                  </a:cubicBezTo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1157" y="0"/>
                    <a:pt x="180835" y="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Graphic 4">
              <a:extLst>
                <a:ext uri="{FF2B5EF4-FFF2-40B4-BE49-F238E27FC236}">
                  <a16:creationId xmlns:a16="http://schemas.microsoft.com/office/drawing/2014/main" id="{32F2D1C2-04A7-6FB9-FC8F-6FF06A3D123B}"/>
                </a:ext>
              </a:extLst>
            </p:cNvPr>
            <p:cNvSpPr/>
            <p:nvPr/>
          </p:nvSpPr>
          <p:spPr>
            <a:xfrm>
              <a:off x="9954244" y="1012023"/>
              <a:ext cx="226872" cy="173644"/>
            </a:xfrm>
            <a:custGeom>
              <a:avLst/>
              <a:gdLst>
                <a:gd name="connsiteX0" fmla="*/ 214702 w 226872"/>
                <a:gd name="connsiteY0" fmla="*/ 145555 h 173644"/>
                <a:gd name="connsiteX1" fmla="*/ 195532 w 226872"/>
                <a:gd name="connsiteY1" fmla="*/ 145555 h 173644"/>
                <a:gd name="connsiteX2" fmla="*/ 175084 w 226872"/>
                <a:gd name="connsiteY2" fmla="*/ 130233 h 173644"/>
                <a:gd name="connsiteX3" fmla="*/ 166138 w 226872"/>
                <a:gd name="connsiteY3" fmla="*/ 132149 h 173644"/>
                <a:gd name="connsiteX4" fmla="*/ 166138 w 226872"/>
                <a:gd name="connsiteY4" fmla="*/ 81715 h 173644"/>
                <a:gd name="connsiteX5" fmla="*/ 205756 w 226872"/>
                <a:gd name="connsiteY5" fmla="*/ 81715 h 173644"/>
                <a:gd name="connsiteX6" fmla="*/ 214702 w 226872"/>
                <a:gd name="connsiteY6" fmla="*/ 90653 h 173644"/>
                <a:gd name="connsiteX7" fmla="*/ 214702 w 226872"/>
                <a:gd name="connsiteY7" fmla="*/ 145555 h 173644"/>
                <a:gd name="connsiteX8" fmla="*/ 175084 w 226872"/>
                <a:gd name="connsiteY8" fmla="*/ 160876 h 173644"/>
                <a:gd name="connsiteX9" fmla="*/ 166138 w 226872"/>
                <a:gd name="connsiteY9" fmla="*/ 151939 h 173644"/>
                <a:gd name="connsiteX10" fmla="*/ 175084 w 226872"/>
                <a:gd name="connsiteY10" fmla="*/ 143001 h 173644"/>
                <a:gd name="connsiteX11" fmla="*/ 184030 w 226872"/>
                <a:gd name="connsiteY11" fmla="*/ 151939 h 173644"/>
                <a:gd name="connsiteX12" fmla="*/ 175084 w 226872"/>
                <a:gd name="connsiteY12" fmla="*/ 160876 h 173644"/>
                <a:gd name="connsiteX13" fmla="*/ 44730 w 226872"/>
                <a:gd name="connsiteY13" fmla="*/ 160876 h 173644"/>
                <a:gd name="connsiteX14" fmla="*/ 35783 w 226872"/>
                <a:gd name="connsiteY14" fmla="*/ 151939 h 173644"/>
                <a:gd name="connsiteX15" fmla="*/ 44730 w 226872"/>
                <a:gd name="connsiteY15" fmla="*/ 143001 h 173644"/>
                <a:gd name="connsiteX16" fmla="*/ 53675 w 226872"/>
                <a:gd name="connsiteY16" fmla="*/ 151939 h 173644"/>
                <a:gd name="connsiteX17" fmla="*/ 44730 w 226872"/>
                <a:gd name="connsiteY17" fmla="*/ 160876 h 173644"/>
                <a:gd name="connsiteX18" fmla="*/ 12780 w 226872"/>
                <a:gd name="connsiteY18" fmla="*/ 35750 h 173644"/>
                <a:gd name="connsiteX19" fmla="*/ 153358 w 226872"/>
                <a:gd name="connsiteY19" fmla="*/ 35750 h 173644"/>
                <a:gd name="connsiteX20" fmla="*/ 153358 w 226872"/>
                <a:gd name="connsiteY20" fmla="*/ 145555 h 173644"/>
                <a:gd name="connsiteX21" fmla="*/ 65177 w 226872"/>
                <a:gd name="connsiteY21" fmla="*/ 145555 h 173644"/>
                <a:gd name="connsiteX22" fmla="*/ 44730 w 226872"/>
                <a:gd name="connsiteY22" fmla="*/ 130233 h 173644"/>
                <a:gd name="connsiteX23" fmla="*/ 24281 w 226872"/>
                <a:gd name="connsiteY23" fmla="*/ 145555 h 173644"/>
                <a:gd name="connsiteX24" fmla="*/ 12780 w 226872"/>
                <a:gd name="connsiteY24" fmla="*/ 145555 h 173644"/>
                <a:gd name="connsiteX25" fmla="*/ 12780 w 226872"/>
                <a:gd name="connsiteY25" fmla="*/ 35750 h 173644"/>
                <a:gd name="connsiteX26" fmla="*/ 120130 w 226872"/>
                <a:gd name="connsiteY26" fmla="*/ 21706 h 173644"/>
                <a:gd name="connsiteX27" fmla="*/ 129076 w 226872"/>
                <a:gd name="connsiteY27" fmla="*/ 12768 h 173644"/>
                <a:gd name="connsiteX28" fmla="*/ 138022 w 226872"/>
                <a:gd name="connsiteY28" fmla="*/ 21706 h 173644"/>
                <a:gd name="connsiteX29" fmla="*/ 138022 w 226872"/>
                <a:gd name="connsiteY29" fmla="*/ 22982 h 173644"/>
                <a:gd name="connsiteX30" fmla="*/ 119492 w 226872"/>
                <a:gd name="connsiteY30" fmla="*/ 22982 h 173644"/>
                <a:gd name="connsiteX31" fmla="*/ 120130 w 226872"/>
                <a:gd name="connsiteY31" fmla="*/ 21706 h 173644"/>
                <a:gd name="connsiteX32" fmla="*/ 205756 w 226872"/>
                <a:gd name="connsiteY32" fmla="*/ 68947 h 173644"/>
                <a:gd name="connsiteX33" fmla="*/ 166138 w 226872"/>
                <a:gd name="connsiteY33" fmla="*/ 68947 h 173644"/>
                <a:gd name="connsiteX34" fmla="*/ 166138 w 226872"/>
                <a:gd name="connsiteY34" fmla="*/ 29366 h 173644"/>
                <a:gd name="connsiteX35" fmla="*/ 159748 w 226872"/>
                <a:gd name="connsiteY35" fmla="*/ 22982 h 173644"/>
                <a:gd name="connsiteX36" fmla="*/ 150802 w 226872"/>
                <a:gd name="connsiteY36" fmla="*/ 22982 h 173644"/>
                <a:gd name="connsiteX37" fmla="*/ 150802 w 226872"/>
                <a:gd name="connsiteY37" fmla="*/ 21706 h 173644"/>
                <a:gd name="connsiteX38" fmla="*/ 129076 w 226872"/>
                <a:gd name="connsiteY38" fmla="*/ 0 h 173644"/>
                <a:gd name="connsiteX39" fmla="*/ 107350 w 226872"/>
                <a:gd name="connsiteY39" fmla="*/ 21706 h 173644"/>
                <a:gd name="connsiteX40" fmla="*/ 107350 w 226872"/>
                <a:gd name="connsiteY40" fmla="*/ 22982 h 173644"/>
                <a:gd name="connsiteX41" fmla="*/ 6390 w 226872"/>
                <a:gd name="connsiteY41" fmla="*/ 22982 h 173644"/>
                <a:gd name="connsiteX42" fmla="*/ 0 w 226872"/>
                <a:gd name="connsiteY42" fmla="*/ 29366 h 173644"/>
                <a:gd name="connsiteX43" fmla="*/ 0 w 226872"/>
                <a:gd name="connsiteY43" fmla="*/ 151939 h 173644"/>
                <a:gd name="connsiteX44" fmla="*/ 6390 w 226872"/>
                <a:gd name="connsiteY44" fmla="*/ 158323 h 173644"/>
                <a:gd name="connsiteX45" fmla="*/ 24281 w 226872"/>
                <a:gd name="connsiteY45" fmla="*/ 158323 h 173644"/>
                <a:gd name="connsiteX46" fmla="*/ 44730 w 226872"/>
                <a:gd name="connsiteY46" fmla="*/ 173644 h 173644"/>
                <a:gd name="connsiteX47" fmla="*/ 65177 w 226872"/>
                <a:gd name="connsiteY47" fmla="*/ 158323 h 173644"/>
                <a:gd name="connsiteX48" fmla="*/ 153997 w 226872"/>
                <a:gd name="connsiteY48" fmla="*/ 158323 h 173644"/>
                <a:gd name="connsiteX49" fmla="*/ 174445 w 226872"/>
                <a:gd name="connsiteY49" fmla="*/ 173644 h 173644"/>
                <a:gd name="connsiteX50" fmla="*/ 194893 w 226872"/>
                <a:gd name="connsiteY50" fmla="*/ 158323 h 173644"/>
                <a:gd name="connsiteX51" fmla="*/ 220453 w 226872"/>
                <a:gd name="connsiteY51" fmla="*/ 158323 h 173644"/>
                <a:gd name="connsiteX52" fmla="*/ 226843 w 226872"/>
                <a:gd name="connsiteY52" fmla="*/ 151939 h 173644"/>
                <a:gd name="connsiteX53" fmla="*/ 226843 w 226872"/>
                <a:gd name="connsiteY53" fmla="*/ 90653 h 173644"/>
                <a:gd name="connsiteX54" fmla="*/ 205756 w 226872"/>
                <a:gd name="connsiteY54" fmla="*/ 68947 h 17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872" h="173644">
                  <a:moveTo>
                    <a:pt x="214702" y="145555"/>
                  </a:moveTo>
                  <a:lnTo>
                    <a:pt x="195532" y="145555"/>
                  </a:lnTo>
                  <a:cubicBezTo>
                    <a:pt x="192976" y="136617"/>
                    <a:pt x="184669" y="130233"/>
                    <a:pt x="175084" y="130233"/>
                  </a:cubicBezTo>
                  <a:cubicBezTo>
                    <a:pt x="171889" y="130233"/>
                    <a:pt x="168694" y="130872"/>
                    <a:pt x="166138" y="132149"/>
                  </a:cubicBezTo>
                  <a:lnTo>
                    <a:pt x="166138" y="81715"/>
                  </a:lnTo>
                  <a:lnTo>
                    <a:pt x="205756" y="81715"/>
                  </a:lnTo>
                  <a:cubicBezTo>
                    <a:pt x="210868" y="81715"/>
                    <a:pt x="214702" y="85545"/>
                    <a:pt x="214702" y="90653"/>
                  </a:cubicBezTo>
                  <a:lnTo>
                    <a:pt x="214702" y="145555"/>
                  </a:lnTo>
                  <a:close/>
                  <a:moveTo>
                    <a:pt x="175084" y="160876"/>
                  </a:moveTo>
                  <a:cubicBezTo>
                    <a:pt x="169972" y="160876"/>
                    <a:pt x="166138" y="157046"/>
                    <a:pt x="166138" y="151939"/>
                  </a:cubicBezTo>
                  <a:cubicBezTo>
                    <a:pt x="166138" y="146832"/>
                    <a:pt x="169972" y="143001"/>
                    <a:pt x="175084" y="143001"/>
                  </a:cubicBezTo>
                  <a:cubicBezTo>
                    <a:pt x="180196" y="143001"/>
                    <a:pt x="184030" y="146832"/>
                    <a:pt x="184030" y="151939"/>
                  </a:cubicBezTo>
                  <a:cubicBezTo>
                    <a:pt x="184030" y="157046"/>
                    <a:pt x="180196" y="160876"/>
                    <a:pt x="175084" y="160876"/>
                  </a:cubicBezTo>
                  <a:moveTo>
                    <a:pt x="44730" y="160876"/>
                  </a:moveTo>
                  <a:cubicBezTo>
                    <a:pt x="39617" y="160876"/>
                    <a:pt x="35783" y="157046"/>
                    <a:pt x="35783" y="151939"/>
                  </a:cubicBezTo>
                  <a:cubicBezTo>
                    <a:pt x="35783" y="146832"/>
                    <a:pt x="39617" y="143001"/>
                    <a:pt x="44730" y="143001"/>
                  </a:cubicBezTo>
                  <a:cubicBezTo>
                    <a:pt x="49841" y="143001"/>
                    <a:pt x="53675" y="146832"/>
                    <a:pt x="53675" y="151939"/>
                  </a:cubicBezTo>
                  <a:cubicBezTo>
                    <a:pt x="53675" y="157046"/>
                    <a:pt x="49841" y="160876"/>
                    <a:pt x="44730" y="160876"/>
                  </a:cubicBezTo>
                  <a:moveTo>
                    <a:pt x="12780" y="35750"/>
                  </a:moveTo>
                  <a:lnTo>
                    <a:pt x="153358" y="35750"/>
                  </a:lnTo>
                  <a:lnTo>
                    <a:pt x="153358" y="145555"/>
                  </a:lnTo>
                  <a:lnTo>
                    <a:pt x="65177" y="145555"/>
                  </a:lnTo>
                  <a:cubicBezTo>
                    <a:pt x="62621" y="136617"/>
                    <a:pt x="54314" y="130233"/>
                    <a:pt x="44730" y="130233"/>
                  </a:cubicBezTo>
                  <a:cubicBezTo>
                    <a:pt x="35145" y="130233"/>
                    <a:pt x="26837" y="136617"/>
                    <a:pt x="24281" y="145555"/>
                  </a:cubicBezTo>
                  <a:lnTo>
                    <a:pt x="12780" y="145555"/>
                  </a:lnTo>
                  <a:lnTo>
                    <a:pt x="12780" y="35750"/>
                  </a:lnTo>
                  <a:close/>
                  <a:moveTo>
                    <a:pt x="120130" y="21706"/>
                  </a:moveTo>
                  <a:cubicBezTo>
                    <a:pt x="120130" y="16598"/>
                    <a:pt x="123964" y="12768"/>
                    <a:pt x="129076" y="12768"/>
                  </a:cubicBezTo>
                  <a:cubicBezTo>
                    <a:pt x="134189" y="12768"/>
                    <a:pt x="138022" y="16598"/>
                    <a:pt x="138022" y="21706"/>
                  </a:cubicBezTo>
                  <a:cubicBezTo>
                    <a:pt x="138022" y="22344"/>
                    <a:pt x="138022" y="22344"/>
                    <a:pt x="138022" y="22982"/>
                  </a:cubicBezTo>
                  <a:lnTo>
                    <a:pt x="119492" y="22982"/>
                  </a:lnTo>
                  <a:cubicBezTo>
                    <a:pt x="120130" y="22982"/>
                    <a:pt x="120130" y="22344"/>
                    <a:pt x="120130" y="21706"/>
                  </a:cubicBezTo>
                  <a:moveTo>
                    <a:pt x="205756" y="68947"/>
                  </a:moveTo>
                  <a:lnTo>
                    <a:pt x="166138" y="68947"/>
                  </a:lnTo>
                  <a:lnTo>
                    <a:pt x="166138" y="29366"/>
                  </a:lnTo>
                  <a:cubicBezTo>
                    <a:pt x="166138" y="25536"/>
                    <a:pt x="163582" y="22982"/>
                    <a:pt x="159748" y="22982"/>
                  </a:cubicBezTo>
                  <a:lnTo>
                    <a:pt x="150802" y="22982"/>
                  </a:lnTo>
                  <a:cubicBezTo>
                    <a:pt x="150802" y="22344"/>
                    <a:pt x="150802" y="22344"/>
                    <a:pt x="150802" y="21706"/>
                  </a:cubicBezTo>
                  <a:cubicBezTo>
                    <a:pt x="150802" y="9576"/>
                    <a:pt x="141217" y="0"/>
                    <a:pt x="129076" y="0"/>
                  </a:cubicBezTo>
                  <a:cubicBezTo>
                    <a:pt x="116935" y="0"/>
                    <a:pt x="107350" y="9576"/>
                    <a:pt x="107350" y="21706"/>
                  </a:cubicBezTo>
                  <a:cubicBezTo>
                    <a:pt x="107350" y="22344"/>
                    <a:pt x="107350" y="22344"/>
                    <a:pt x="107350" y="22982"/>
                  </a:cubicBezTo>
                  <a:lnTo>
                    <a:pt x="6390" y="22982"/>
                  </a:lnTo>
                  <a:cubicBezTo>
                    <a:pt x="2555" y="22982"/>
                    <a:pt x="0" y="25536"/>
                    <a:pt x="0" y="29366"/>
                  </a:cubicBezTo>
                  <a:lnTo>
                    <a:pt x="0" y="151939"/>
                  </a:lnTo>
                  <a:cubicBezTo>
                    <a:pt x="0" y="155769"/>
                    <a:pt x="2555" y="158323"/>
                    <a:pt x="6390" y="158323"/>
                  </a:cubicBezTo>
                  <a:lnTo>
                    <a:pt x="24281" y="158323"/>
                  </a:lnTo>
                  <a:cubicBezTo>
                    <a:pt x="26837" y="167260"/>
                    <a:pt x="35145" y="173644"/>
                    <a:pt x="44730" y="173644"/>
                  </a:cubicBezTo>
                  <a:cubicBezTo>
                    <a:pt x="54314" y="173644"/>
                    <a:pt x="62621" y="167260"/>
                    <a:pt x="65177" y="158323"/>
                  </a:cubicBezTo>
                  <a:lnTo>
                    <a:pt x="153997" y="158323"/>
                  </a:lnTo>
                  <a:cubicBezTo>
                    <a:pt x="156553" y="167260"/>
                    <a:pt x="164860" y="173644"/>
                    <a:pt x="174445" y="173644"/>
                  </a:cubicBezTo>
                  <a:cubicBezTo>
                    <a:pt x="184030" y="173644"/>
                    <a:pt x="192337" y="167260"/>
                    <a:pt x="194893" y="158323"/>
                  </a:cubicBezTo>
                  <a:lnTo>
                    <a:pt x="220453" y="158323"/>
                  </a:lnTo>
                  <a:cubicBezTo>
                    <a:pt x="224287" y="158323"/>
                    <a:pt x="226843" y="155769"/>
                    <a:pt x="226843" y="151939"/>
                  </a:cubicBezTo>
                  <a:lnTo>
                    <a:pt x="226843" y="90653"/>
                  </a:lnTo>
                  <a:cubicBezTo>
                    <a:pt x="227482" y="78523"/>
                    <a:pt x="217897" y="68947"/>
                    <a:pt x="205756" y="68947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Graphic 4">
              <a:extLst>
                <a:ext uri="{FF2B5EF4-FFF2-40B4-BE49-F238E27FC236}">
                  <a16:creationId xmlns:a16="http://schemas.microsoft.com/office/drawing/2014/main" id="{A1AA16BB-2FC9-35C9-44C9-3A653BF12EE8}"/>
                </a:ext>
              </a:extLst>
            </p:cNvPr>
            <p:cNvSpPr/>
            <p:nvPr/>
          </p:nvSpPr>
          <p:spPr>
            <a:xfrm>
              <a:off x="10007919" y="1065649"/>
              <a:ext cx="58787" cy="58732"/>
            </a:xfrm>
            <a:custGeom>
              <a:avLst/>
              <a:gdLst>
                <a:gd name="connsiteX0" fmla="*/ 6390 w 58787"/>
                <a:gd name="connsiteY0" fmla="*/ 35750 h 58732"/>
                <a:gd name="connsiteX1" fmla="*/ 23004 w 58787"/>
                <a:gd name="connsiteY1" fmla="*/ 35750 h 58732"/>
                <a:gd name="connsiteX2" fmla="*/ 23004 w 58787"/>
                <a:gd name="connsiteY2" fmla="*/ 52349 h 58732"/>
                <a:gd name="connsiteX3" fmla="*/ 29394 w 58787"/>
                <a:gd name="connsiteY3" fmla="*/ 58733 h 58732"/>
                <a:gd name="connsiteX4" fmla="*/ 35784 w 58787"/>
                <a:gd name="connsiteY4" fmla="*/ 52349 h 58732"/>
                <a:gd name="connsiteX5" fmla="*/ 35784 w 58787"/>
                <a:gd name="connsiteY5" fmla="*/ 35750 h 58732"/>
                <a:gd name="connsiteX6" fmla="*/ 52398 w 58787"/>
                <a:gd name="connsiteY6" fmla="*/ 35750 h 58732"/>
                <a:gd name="connsiteX7" fmla="*/ 58788 w 58787"/>
                <a:gd name="connsiteY7" fmla="*/ 29366 h 58732"/>
                <a:gd name="connsiteX8" fmla="*/ 52398 w 58787"/>
                <a:gd name="connsiteY8" fmla="*/ 22982 h 58732"/>
                <a:gd name="connsiteX9" fmla="*/ 35784 w 58787"/>
                <a:gd name="connsiteY9" fmla="*/ 22982 h 58732"/>
                <a:gd name="connsiteX10" fmla="*/ 35784 w 58787"/>
                <a:gd name="connsiteY10" fmla="*/ 6384 h 58732"/>
                <a:gd name="connsiteX11" fmla="*/ 29394 w 58787"/>
                <a:gd name="connsiteY11" fmla="*/ 0 h 58732"/>
                <a:gd name="connsiteX12" fmla="*/ 23004 w 58787"/>
                <a:gd name="connsiteY12" fmla="*/ 6384 h 58732"/>
                <a:gd name="connsiteX13" fmla="*/ 23004 w 58787"/>
                <a:gd name="connsiteY13" fmla="*/ 22982 h 58732"/>
                <a:gd name="connsiteX14" fmla="*/ 6390 w 58787"/>
                <a:gd name="connsiteY14" fmla="*/ 22982 h 58732"/>
                <a:gd name="connsiteX15" fmla="*/ 0 w 58787"/>
                <a:gd name="connsiteY15" fmla="*/ 29366 h 58732"/>
                <a:gd name="connsiteX16" fmla="*/ 6390 w 58787"/>
                <a:gd name="connsiteY16" fmla="*/ 3575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787" h="58732">
                  <a:moveTo>
                    <a:pt x="6390" y="35750"/>
                  </a:moveTo>
                  <a:lnTo>
                    <a:pt x="23004" y="35750"/>
                  </a:lnTo>
                  <a:lnTo>
                    <a:pt x="23004" y="52349"/>
                  </a:lnTo>
                  <a:cubicBezTo>
                    <a:pt x="23004" y="56179"/>
                    <a:pt x="25560" y="58733"/>
                    <a:pt x="29394" y="58733"/>
                  </a:cubicBezTo>
                  <a:cubicBezTo>
                    <a:pt x="33228" y="58733"/>
                    <a:pt x="35784" y="56179"/>
                    <a:pt x="35784" y="52349"/>
                  </a:cubicBezTo>
                  <a:lnTo>
                    <a:pt x="35784" y="35750"/>
                  </a:lnTo>
                  <a:lnTo>
                    <a:pt x="52398" y="35750"/>
                  </a:lnTo>
                  <a:cubicBezTo>
                    <a:pt x="56232" y="35750"/>
                    <a:pt x="58788" y="33197"/>
                    <a:pt x="58788" y="29366"/>
                  </a:cubicBezTo>
                  <a:cubicBezTo>
                    <a:pt x="58788" y="25536"/>
                    <a:pt x="56232" y="22982"/>
                    <a:pt x="52398" y="22982"/>
                  </a:cubicBezTo>
                  <a:lnTo>
                    <a:pt x="35784" y="22982"/>
                  </a:lnTo>
                  <a:lnTo>
                    <a:pt x="35784" y="6384"/>
                  </a:lnTo>
                  <a:cubicBezTo>
                    <a:pt x="35784" y="2554"/>
                    <a:pt x="33228" y="0"/>
                    <a:pt x="29394" y="0"/>
                  </a:cubicBezTo>
                  <a:cubicBezTo>
                    <a:pt x="25560" y="0"/>
                    <a:pt x="23004" y="2554"/>
                    <a:pt x="23004" y="6384"/>
                  </a:cubicBezTo>
                  <a:lnTo>
                    <a:pt x="23004" y="22982"/>
                  </a:lnTo>
                  <a:lnTo>
                    <a:pt x="6390" y="22982"/>
                  </a:lnTo>
                  <a:cubicBezTo>
                    <a:pt x="2556" y="22982"/>
                    <a:pt x="0" y="25536"/>
                    <a:pt x="0" y="29366"/>
                  </a:cubicBezTo>
                  <a:cubicBezTo>
                    <a:pt x="0" y="33197"/>
                    <a:pt x="2556" y="35750"/>
                    <a:pt x="6390" y="3575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59" name="Groupe 4">
            <a:extLst>
              <a:ext uri="{FF2B5EF4-FFF2-40B4-BE49-F238E27FC236}">
                <a16:creationId xmlns:a16="http://schemas.microsoft.com/office/drawing/2014/main" id="{0196AD76-AAB6-B9B5-4A31-1313406B8805}"/>
              </a:ext>
            </a:extLst>
          </p:cNvPr>
          <p:cNvGrpSpPr/>
          <p:nvPr/>
        </p:nvGrpSpPr>
        <p:grpSpPr>
          <a:xfrm>
            <a:off x="2239202" y="2569640"/>
            <a:ext cx="567000" cy="540000"/>
            <a:chOff x="2985602" y="2283187"/>
            <a:chExt cx="756000" cy="720000"/>
          </a:xfrm>
          <a:solidFill>
            <a:srgbClr val="578BFF"/>
          </a:solidFill>
        </p:grpSpPr>
        <p:grpSp>
          <p:nvGrpSpPr>
            <p:cNvPr id="60" name="Groupe 1">
              <a:extLst>
                <a:ext uri="{FF2B5EF4-FFF2-40B4-BE49-F238E27FC236}">
                  <a16:creationId xmlns:a16="http://schemas.microsoft.com/office/drawing/2014/main" id="{ACE9EDB8-8288-D421-69B3-9CE8B2951820}"/>
                </a:ext>
              </a:extLst>
            </p:cNvPr>
            <p:cNvGrpSpPr/>
            <p:nvPr/>
          </p:nvGrpSpPr>
          <p:grpSpPr>
            <a:xfrm>
              <a:off x="2985602" y="2283187"/>
              <a:ext cx="756000" cy="720000"/>
              <a:chOff x="2985602" y="2283187"/>
              <a:chExt cx="756000" cy="720000"/>
            </a:xfrm>
            <a:grpFill/>
          </p:grpSpPr>
          <p:grpSp>
            <p:nvGrpSpPr>
              <p:cNvPr id="62" name="Graphic 4">
                <a:extLst>
                  <a:ext uri="{FF2B5EF4-FFF2-40B4-BE49-F238E27FC236}">
                    <a16:creationId xmlns:a16="http://schemas.microsoft.com/office/drawing/2014/main" id="{D0CAF62E-1958-F531-AEBF-E55593B84364}"/>
                  </a:ext>
                </a:extLst>
              </p:cNvPr>
              <p:cNvGrpSpPr/>
              <p:nvPr/>
            </p:nvGrpSpPr>
            <p:grpSpPr>
              <a:xfrm>
                <a:off x="2985602" y="2283187"/>
                <a:ext cx="756000" cy="720000"/>
                <a:chOff x="8841116" y="918179"/>
                <a:chExt cx="361674" cy="361333"/>
              </a:xfrm>
              <a:grpFill/>
            </p:grpSpPr>
            <p:sp>
              <p:nvSpPr>
                <p:cNvPr id="64" name="Graphic 4">
                  <a:extLst>
                    <a:ext uri="{FF2B5EF4-FFF2-40B4-BE49-F238E27FC236}">
                      <a16:creationId xmlns:a16="http://schemas.microsoft.com/office/drawing/2014/main" id="{0A77CEDE-67E4-9D07-1A3A-C1ABFA37FC3F}"/>
                    </a:ext>
                  </a:extLst>
                </p:cNvPr>
                <p:cNvSpPr/>
                <p:nvPr/>
              </p:nvSpPr>
              <p:spPr>
                <a:xfrm>
                  <a:off x="8841116" y="918179"/>
                  <a:ext cx="361674" cy="361333"/>
                </a:xfrm>
                <a:custGeom>
                  <a:avLst/>
                  <a:gdLst>
                    <a:gd name="connsiteX0" fmla="*/ 180836 w 361674"/>
                    <a:gd name="connsiteY0" fmla="*/ 0 h 361333"/>
                    <a:gd name="connsiteX1" fmla="*/ 0 w 361674"/>
                    <a:gd name="connsiteY1" fmla="*/ 180667 h 361333"/>
                    <a:gd name="connsiteX2" fmla="*/ 180836 w 361674"/>
                    <a:gd name="connsiteY2" fmla="*/ 361333 h 361333"/>
                    <a:gd name="connsiteX3" fmla="*/ 361670 w 361674"/>
                    <a:gd name="connsiteY3" fmla="*/ 180667 h 361333"/>
                    <a:gd name="connsiteX4" fmla="*/ 180836 w 361674"/>
                    <a:gd name="connsiteY4" fmla="*/ 0 h 361333"/>
                    <a:gd name="connsiteX5" fmla="*/ 180836 w 361674"/>
                    <a:gd name="connsiteY5" fmla="*/ 349204 h 361333"/>
                    <a:gd name="connsiteX6" fmla="*/ 12780 w 361674"/>
                    <a:gd name="connsiteY6" fmla="*/ 181305 h 361333"/>
                    <a:gd name="connsiteX7" fmla="*/ 180836 w 361674"/>
                    <a:gd name="connsiteY7" fmla="*/ 13406 h 361333"/>
                    <a:gd name="connsiteX8" fmla="*/ 348890 w 361674"/>
                    <a:gd name="connsiteY8" fmla="*/ 181305 h 361333"/>
                    <a:gd name="connsiteX9" fmla="*/ 180836 w 361674"/>
                    <a:gd name="connsiteY9" fmla="*/ 349204 h 361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1674" h="361333">
                      <a:moveTo>
                        <a:pt x="180836" y="0"/>
                      </a:moveTo>
                      <a:cubicBezTo>
                        <a:pt x="80513" y="0"/>
                        <a:pt x="0" y="81077"/>
                        <a:pt x="0" y="180667"/>
                      </a:cubicBezTo>
                      <a:cubicBezTo>
                        <a:pt x="0" y="280895"/>
                        <a:pt x="81153" y="361333"/>
                        <a:pt x="180836" y="361333"/>
                      </a:cubicBezTo>
                      <a:cubicBezTo>
                        <a:pt x="281157" y="361333"/>
                        <a:pt x="361670" y="280257"/>
                        <a:pt x="361670" y="180667"/>
                      </a:cubicBezTo>
                      <a:cubicBezTo>
                        <a:pt x="362310" y="81077"/>
                        <a:pt x="281157" y="0"/>
                        <a:pt x="180836" y="0"/>
                      </a:cubicBezTo>
                      <a:close/>
                      <a:moveTo>
                        <a:pt x="180836" y="349204"/>
                      </a:moveTo>
                      <a:cubicBezTo>
                        <a:pt x="88181" y="349204"/>
                        <a:pt x="12780" y="273873"/>
                        <a:pt x="12780" y="181305"/>
                      </a:cubicBezTo>
                      <a:cubicBezTo>
                        <a:pt x="12780" y="88737"/>
                        <a:pt x="88181" y="13406"/>
                        <a:pt x="180836" y="13406"/>
                      </a:cubicBezTo>
                      <a:cubicBezTo>
                        <a:pt x="273490" y="13406"/>
                        <a:pt x="348890" y="88737"/>
                        <a:pt x="348890" y="181305"/>
                      </a:cubicBezTo>
                      <a:cubicBezTo>
                        <a:pt x="349530" y="273234"/>
                        <a:pt x="274128" y="349204"/>
                        <a:pt x="180836" y="349204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5" name="Graphic 4">
                  <a:extLst>
                    <a:ext uri="{FF2B5EF4-FFF2-40B4-BE49-F238E27FC236}">
                      <a16:creationId xmlns:a16="http://schemas.microsoft.com/office/drawing/2014/main" id="{5074778A-9061-3EA6-9F43-BC137C2357F9}"/>
                    </a:ext>
                  </a:extLst>
                </p:cNvPr>
                <p:cNvSpPr/>
                <p:nvPr/>
              </p:nvSpPr>
              <p:spPr>
                <a:xfrm>
                  <a:off x="8978500" y="986487"/>
                  <a:ext cx="88181" cy="225354"/>
                </a:xfrm>
                <a:custGeom>
                  <a:avLst/>
                  <a:gdLst>
                    <a:gd name="connsiteX0" fmla="*/ 70928 w 88181"/>
                    <a:gd name="connsiteY0" fmla="*/ 146832 h 225354"/>
                    <a:gd name="connsiteX1" fmla="*/ 70928 w 88181"/>
                    <a:gd name="connsiteY1" fmla="*/ 23621 h 225354"/>
                    <a:gd name="connsiteX2" fmla="*/ 44091 w 88181"/>
                    <a:gd name="connsiteY2" fmla="*/ 0 h 225354"/>
                    <a:gd name="connsiteX3" fmla="*/ 16614 w 88181"/>
                    <a:gd name="connsiteY3" fmla="*/ 24259 h 225354"/>
                    <a:gd name="connsiteX4" fmla="*/ 16614 w 88181"/>
                    <a:gd name="connsiteY4" fmla="*/ 146832 h 225354"/>
                    <a:gd name="connsiteX5" fmla="*/ 0 w 88181"/>
                    <a:gd name="connsiteY5" fmla="*/ 181305 h 225354"/>
                    <a:gd name="connsiteX6" fmla="*/ 44091 w 88181"/>
                    <a:gd name="connsiteY6" fmla="*/ 225355 h 225354"/>
                    <a:gd name="connsiteX7" fmla="*/ 88181 w 88181"/>
                    <a:gd name="connsiteY7" fmla="*/ 181305 h 225354"/>
                    <a:gd name="connsiteX8" fmla="*/ 70928 w 88181"/>
                    <a:gd name="connsiteY8" fmla="*/ 146832 h 225354"/>
                    <a:gd name="connsiteX9" fmla="*/ 43452 w 88181"/>
                    <a:gd name="connsiteY9" fmla="*/ 212587 h 225354"/>
                    <a:gd name="connsiteX10" fmla="*/ 12141 w 88181"/>
                    <a:gd name="connsiteY10" fmla="*/ 181305 h 225354"/>
                    <a:gd name="connsiteX11" fmla="*/ 24921 w 88181"/>
                    <a:gd name="connsiteY11" fmla="*/ 155769 h 225354"/>
                    <a:gd name="connsiteX12" fmla="*/ 28755 w 88181"/>
                    <a:gd name="connsiteY12" fmla="*/ 150024 h 225354"/>
                    <a:gd name="connsiteX13" fmla="*/ 28755 w 88181"/>
                    <a:gd name="connsiteY13" fmla="*/ 24898 h 225354"/>
                    <a:gd name="connsiteX14" fmla="*/ 43452 w 88181"/>
                    <a:gd name="connsiteY14" fmla="*/ 12768 h 225354"/>
                    <a:gd name="connsiteX15" fmla="*/ 57509 w 88181"/>
                    <a:gd name="connsiteY15" fmla="*/ 24259 h 225354"/>
                    <a:gd name="connsiteX16" fmla="*/ 57509 w 88181"/>
                    <a:gd name="connsiteY16" fmla="*/ 150662 h 225354"/>
                    <a:gd name="connsiteX17" fmla="*/ 61343 w 88181"/>
                    <a:gd name="connsiteY17" fmla="*/ 156408 h 225354"/>
                    <a:gd name="connsiteX18" fmla="*/ 74763 w 88181"/>
                    <a:gd name="connsiteY18" fmla="*/ 181944 h 225354"/>
                    <a:gd name="connsiteX19" fmla="*/ 43452 w 88181"/>
                    <a:gd name="connsiteY19" fmla="*/ 212587 h 22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8181" h="225354">
                      <a:moveTo>
                        <a:pt x="70928" y="146832"/>
                      </a:moveTo>
                      <a:lnTo>
                        <a:pt x="70928" y="23621"/>
                      </a:lnTo>
                      <a:cubicBezTo>
                        <a:pt x="70289" y="15322"/>
                        <a:pt x="64538" y="0"/>
                        <a:pt x="44091" y="0"/>
                      </a:cubicBezTo>
                      <a:cubicBezTo>
                        <a:pt x="23643" y="0"/>
                        <a:pt x="17253" y="15960"/>
                        <a:pt x="16614" y="24259"/>
                      </a:cubicBezTo>
                      <a:lnTo>
                        <a:pt x="16614" y="146832"/>
                      </a:lnTo>
                      <a:cubicBezTo>
                        <a:pt x="5751" y="155131"/>
                        <a:pt x="0" y="167899"/>
                        <a:pt x="0" y="181305"/>
                      </a:cubicBezTo>
                      <a:cubicBezTo>
                        <a:pt x="0" y="205564"/>
                        <a:pt x="19809" y="225355"/>
                        <a:pt x="44091" y="225355"/>
                      </a:cubicBezTo>
                      <a:cubicBezTo>
                        <a:pt x="68373" y="225355"/>
                        <a:pt x="88181" y="205564"/>
                        <a:pt x="88181" y="181305"/>
                      </a:cubicBezTo>
                      <a:cubicBezTo>
                        <a:pt x="87543" y="167899"/>
                        <a:pt x="81792" y="155131"/>
                        <a:pt x="70928" y="146832"/>
                      </a:cubicBezTo>
                      <a:close/>
                      <a:moveTo>
                        <a:pt x="43452" y="212587"/>
                      </a:moveTo>
                      <a:cubicBezTo>
                        <a:pt x="26199" y="212587"/>
                        <a:pt x="12141" y="198542"/>
                        <a:pt x="12141" y="181305"/>
                      </a:cubicBezTo>
                      <a:cubicBezTo>
                        <a:pt x="12141" y="171091"/>
                        <a:pt x="17253" y="162153"/>
                        <a:pt x="24921" y="155769"/>
                      </a:cubicBezTo>
                      <a:cubicBezTo>
                        <a:pt x="27477" y="154492"/>
                        <a:pt x="28755" y="152577"/>
                        <a:pt x="28755" y="150024"/>
                      </a:cubicBezTo>
                      <a:lnTo>
                        <a:pt x="28755" y="24898"/>
                      </a:lnTo>
                      <a:cubicBezTo>
                        <a:pt x="28755" y="23621"/>
                        <a:pt x="30033" y="12768"/>
                        <a:pt x="43452" y="12768"/>
                      </a:cubicBezTo>
                      <a:cubicBezTo>
                        <a:pt x="55593" y="12768"/>
                        <a:pt x="57509" y="21706"/>
                        <a:pt x="57509" y="24259"/>
                      </a:cubicBezTo>
                      <a:lnTo>
                        <a:pt x="57509" y="150662"/>
                      </a:lnTo>
                      <a:cubicBezTo>
                        <a:pt x="57509" y="153216"/>
                        <a:pt x="58788" y="155131"/>
                        <a:pt x="61343" y="156408"/>
                      </a:cubicBezTo>
                      <a:cubicBezTo>
                        <a:pt x="69650" y="162153"/>
                        <a:pt x="74763" y="171729"/>
                        <a:pt x="74763" y="181944"/>
                      </a:cubicBezTo>
                      <a:cubicBezTo>
                        <a:pt x="74763" y="198542"/>
                        <a:pt x="60704" y="212587"/>
                        <a:pt x="43452" y="212587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63" name="Ellipse 32">
                <a:extLst>
                  <a:ext uri="{FF2B5EF4-FFF2-40B4-BE49-F238E27FC236}">
                    <a16:creationId xmlns:a16="http://schemas.microsoft.com/office/drawing/2014/main" id="{6B26EC4E-37FE-F051-15EA-9009C0C99EE8}"/>
                  </a:ext>
                </a:extLst>
              </p:cNvPr>
              <p:cNvSpPr/>
              <p:nvPr/>
            </p:nvSpPr>
            <p:spPr bwMode="gray">
              <a:xfrm>
                <a:off x="3316401" y="2733675"/>
                <a:ext cx="96251" cy="93313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fr-FR" sz="1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Rectangle : coins arrondis 3">
              <a:extLst>
                <a:ext uri="{FF2B5EF4-FFF2-40B4-BE49-F238E27FC236}">
                  <a16:creationId xmlns:a16="http://schemas.microsoft.com/office/drawing/2014/main" id="{E199EEA5-11B8-7BA2-7FDE-DAFE553AD5DA}"/>
                </a:ext>
              </a:extLst>
            </p:cNvPr>
            <p:cNvSpPr/>
            <p:nvPr/>
          </p:nvSpPr>
          <p:spPr bwMode="gray">
            <a:xfrm>
              <a:off x="3348871" y="2470785"/>
              <a:ext cx="28800" cy="288000"/>
            </a:xfrm>
            <a:prstGeom prst="roundRect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fr-FR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e 30">
            <a:extLst>
              <a:ext uri="{FF2B5EF4-FFF2-40B4-BE49-F238E27FC236}">
                <a16:creationId xmlns:a16="http://schemas.microsoft.com/office/drawing/2014/main" id="{C26D7F5E-8D35-A3A8-188D-987A3F969191}"/>
              </a:ext>
            </a:extLst>
          </p:cNvPr>
          <p:cNvGrpSpPr/>
          <p:nvPr/>
        </p:nvGrpSpPr>
        <p:grpSpPr>
          <a:xfrm>
            <a:off x="2249753" y="3230897"/>
            <a:ext cx="567000" cy="540000"/>
            <a:chOff x="2991119" y="3139299"/>
            <a:chExt cx="756000" cy="720000"/>
          </a:xfrm>
          <a:solidFill>
            <a:srgbClr val="0047EC"/>
          </a:solidFill>
        </p:grpSpPr>
        <p:grpSp>
          <p:nvGrpSpPr>
            <p:cNvPr id="67" name="Groupe 9">
              <a:extLst>
                <a:ext uri="{FF2B5EF4-FFF2-40B4-BE49-F238E27FC236}">
                  <a16:creationId xmlns:a16="http://schemas.microsoft.com/office/drawing/2014/main" id="{EF8CA764-C608-540B-3D55-CDA7D651A5C0}"/>
                </a:ext>
              </a:extLst>
            </p:cNvPr>
            <p:cNvGrpSpPr/>
            <p:nvPr/>
          </p:nvGrpSpPr>
          <p:grpSpPr>
            <a:xfrm>
              <a:off x="2991119" y="3139299"/>
              <a:ext cx="756000" cy="720000"/>
              <a:chOff x="2985602" y="2283187"/>
              <a:chExt cx="756000" cy="720000"/>
            </a:xfrm>
            <a:grpFill/>
          </p:grpSpPr>
          <p:grpSp>
            <p:nvGrpSpPr>
              <p:cNvPr id="69" name="Graphic 4">
                <a:extLst>
                  <a:ext uri="{FF2B5EF4-FFF2-40B4-BE49-F238E27FC236}">
                    <a16:creationId xmlns:a16="http://schemas.microsoft.com/office/drawing/2014/main" id="{598F5B0B-63A0-0338-FC73-2A2E93AB9E88}"/>
                  </a:ext>
                </a:extLst>
              </p:cNvPr>
              <p:cNvGrpSpPr/>
              <p:nvPr/>
            </p:nvGrpSpPr>
            <p:grpSpPr>
              <a:xfrm>
                <a:off x="2985602" y="2283187"/>
                <a:ext cx="756000" cy="720000"/>
                <a:chOff x="8841116" y="918179"/>
                <a:chExt cx="361674" cy="361333"/>
              </a:xfrm>
              <a:grpFill/>
            </p:grpSpPr>
            <p:sp>
              <p:nvSpPr>
                <p:cNvPr id="71" name="Graphic 4">
                  <a:extLst>
                    <a:ext uri="{FF2B5EF4-FFF2-40B4-BE49-F238E27FC236}">
                      <a16:creationId xmlns:a16="http://schemas.microsoft.com/office/drawing/2014/main" id="{A2880160-D870-53F9-6B93-437B83C3E477}"/>
                    </a:ext>
                  </a:extLst>
                </p:cNvPr>
                <p:cNvSpPr/>
                <p:nvPr/>
              </p:nvSpPr>
              <p:spPr>
                <a:xfrm>
                  <a:off x="8841116" y="918179"/>
                  <a:ext cx="361674" cy="361333"/>
                </a:xfrm>
                <a:custGeom>
                  <a:avLst/>
                  <a:gdLst>
                    <a:gd name="connsiteX0" fmla="*/ 180836 w 361674"/>
                    <a:gd name="connsiteY0" fmla="*/ 0 h 361333"/>
                    <a:gd name="connsiteX1" fmla="*/ 0 w 361674"/>
                    <a:gd name="connsiteY1" fmla="*/ 180667 h 361333"/>
                    <a:gd name="connsiteX2" fmla="*/ 180836 w 361674"/>
                    <a:gd name="connsiteY2" fmla="*/ 361333 h 361333"/>
                    <a:gd name="connsiteX3" fmla="*/ 361670 w 361674"/>
                    <a:gd name="connsiteY3" fmla="*/ 180667 h 361333"/>
                    <a:gd name="connsiteX4" fmla="*/ 180836 w 361674"/>
                    <a:gd name="connsiteY4" fmla="*/ 0 h 361333"/>
                    <a:gd name="connsiteX5" fmla="*/ 180836 w 361674"/>
                    <a:gd name="connsiteY5" fmla="*/ 349204 h 361333"/>
                    <a:gd name="connsiteX6" fmla="*/ 12780 w 361674"/>
                    <a:gd name="connsiteY6" fmla="*/ 181305 h 361333"/>
                    <a:gd name="connsiteX7" fmla="*/ 180836 w 361674"/>
                    <a:gd name="connsiteY7" fmla="*/ 13406 h 361333"/>
                    <a:gd name="connsiteX8" fmla="*/ 348890 w 361674"/>
                    <a:gd name="connsiteY8" fmla="*/ 181305 h 361333"/>
                    <a:gd name="connsiteX9" fmla="*/ 180836 w 361674"/>
                    <a:gd name="connsiteY9" fmla="*/ 349204 h 361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1674" h="361333">
                      <a:moveTo>
                        <a:pt x="180836" y="0"/>
                      </a:moveTo>
                      <a:cubicBezTo>
                        <a:pt x="80513" y="0"/>
                        <a:pt x="0" y="81077"/>
                        <a:pt x="0" y="180667"/>
                      </a:cubicBezTo>
                      <a:cubicBezTo>
                        <a:pt x="0" y="280895"/>
                        <a:pt x="81153" y="361333"/>
                        <a:pt x="180836" y="361333"/>
                      </a:cubicBezTo>
                      <a:cubicBezTo>
                        <a:pt x="281157" y="361333"/>
                        <a:pt x="361670" y="280257"/>
                        <a:pt x="361670" y="180667"/>
                      </a:cubicBezTo>
                      <a:cubicBezTo>
                        <a:pt x="362310" y="81077"/>
                        <a:pt x="281157" y="0"/>
                        <a:pt x="180836" y="0"/>
                      </a:cubicBezTo>
                      <a:close/>
                      <a:moveTo>
                        <a:pt x="180836" y="349204"/>
                      </a:moveTo>
                      <a:cubicBezTo>
                        <a:pt x="88181" y="349204"/>
                        <a:pt x="12780" y="273873"/>
                        <a:pt x="12780" y="181305"/>
                      </a:cubicBezTo>
                      <a:cubicBezTo>
                        <a:pt x="12780" y="88737"/>
                        <a:pt x="88181" y="13406"/>
                        <a:pt x="180836" y="13406"/>
                      </a:cubicBezTo>
                      <a:cubicBezTo>
                        <a:pt x="273490" y="13406"/>
                        <a:pt x="348890" y="88737"/>
                        <a:pt x="348890" y="181305"/>
                      </a:cubicBezTo>
                      <a:cubicBezTo>
                        <a:pt x="349530" y="273234"/>
                        <a:pt x="274128" y="349204"/>
                        <a:pt x="180836" y="349204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2" name="Graphic 4">
                  <a:extLst>
                    <a:ext uri="{FF2B5EF4-FFF2-40B4-BE49-F238E27FC236}">
                      <a16:creationId xmlns:a16="http://schemas.microsoft.com/office/drawing/2014/main" id="{5713AF67-A2EF-B3FE-C253-42F910BF5B1F}"/>
                    </a:ext>
                  </a:extLst>
                </p:cNvPr>
                <p:cNvSpPr/>
                <p:nvPr/>
              </p:nvSpPr>
              <p:spPr>
                <a:xfrm>
                  <a:off x="8978500" y="986487"/>
                  <a:ext cx="88181" cy="225354"/>
                </a:xfrm>
                <a:custGeom>
                  <a:avLst/>
                  <a:gdLst>
                    <a:gd name="connsiteX0" fmla="*/ 70928 w 88181"/>
                    <a:gd name="connsiteY0" fmla="*/ 146832 h 225354"/>
                    <a:gd name="connsiteX1" fmla="*/ 70928 w 88181"/>
                    <a:gd name="connsiteY1" fmla="*/ 23621 h 225354"/>
                    <a:gd name="connsiteX2" fmla="*/ 44091 w 88181"/>
                    <a:gd name="connsiteY2" fmla="*/ 0 h 225354"/>
                    <a:gd name="connsiteX3" fmla="*/ 16614 w 88181"/>
                    <a:gd name="connsiteY3" fmla="*/ 24259 h 225354"/>
                    <a:gd name="connsiteX4" fmla="*/ 16614 w 88181"/>
                    <a:gd name="connsiteY4" fmla="*/ 146832 h 225354"/>
                    <a:gd name="connsiteX5" fmla="*/ 0 w 88181"/>
                    <a:gd name="connsiteY5" fmla="*/ 181305 h 225354"/>
                    <a:gd name="connsiteX6" fmla="*/ 44091 w 88181"/>
                    <a:gd name="connsiteY6" fmla="*/ 225355 h 225354"/>
                    <a:gd name="connsiteX7" fmla="*/ 88181 w 88181"/>
                    <a:gd name="connsiteY7" fmla="*/ 181305 h 225354"/>
                    <a:gd name="connsiteX8" fmla="*/ 70928 w 88181"/>
                    <a:gd name="connsiteY8" fmla="*/ 146832 h 225354"/>
                    <a:gd name="connsiteX9" fmla="*/ 43452 w 88181"/>
                    <a:gd name="connsiteY9" fmla="*/ 212587 h 225354"/>
                    <a:gd name="connsiteX10" fmla="*/ 12141 w 88181"/>
                    <a:gd name="connsiteY10" fmla="*/ 181305 h 225354"/>
                    <a:gd name="connsiteX11" fmla="*/ 24921 w 88181"/>
                    <a:gd name="connsiteY11" fmla="*/ 155769 h 225354"/>
                    <a:gd name="connsiteX12" fmla="*/ 28755 w 88181"/>
                    <a:gd name="connsiteY12" fmla="*/ 150024 h 225354"/>
                    <a:gd name="connsiteX13" fmla="*/ 28755 w 88181"/>
                    <a:gd name="connsiteY13" fmla="*/ 24898 h 225354"/>
                    <a:gd name="connsiteX14" fmla="*/ 43452 w 88181"/>
                    <a:gd name="connsiteY14" fmla="*/ 12768 h 225354"/>
                    <a:gd name="connsiteX15" fmla="*/ 57509 w 88181"/>
                    <a:gd name="connsiteY15" fmla="*/ 24259 h 225354"/>
                    <a:gd name="connsiteX16" fmla="*/ 57509 w 88181"/>
                    <a:gd name="connsiteY16" fmla="*/ 150662 h 225354"/>
                    <a:gd name="connsiteX17" fmla="*/ 61343 w 88181"/>
                    <a:gd name="connsiteY17" fmla="*/ 156408 h 225354"/>
                    <a:gd name="connsiteX18" fmla="*/ 74763 w 88181"/>
                    <a:gd name="connsiteY18" fmla="*/ 181944 h 225354"/>
                    <a:gd name="connsiteX19" fmla="*/ 43452 w 88181"/>
                    <a:gd name="connsiteY19" fmla="*/ 212587 h 22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8181" h="225354">
                      <a:moveTo>
                        <a:pt x="70928" y="146832"/>
                      </a:moveTo>
                      <a:lnTo>
                        <a:pt x="70928" y="23621"/>
                      </a:lnTo>
                      <a:cubicBezTo>
                        <a:pt x="70289" y="15322"/>
                        <a:pt x="64538" y="0"/>
                        <a:pt x="44091" y="0"/>
                      </a:cubicBezTo>
                      <a:cubicBezTo>
                        <a:pt x="23643" y="0"/>
                        <a:pt x="17253" y="15960"/>
                        <a:pt x="16614" y="24259"/>
                      </a:cubicBezTo>
                      <a:lnTo>
                        <a:pt x="16614" y="146832"/>
                      </a:lnTo>
                      <a:cubicBezTo>
                        <a:pt x="5751" y="155131"/>
                        <a:pt x="0" y="167899"/>
                        <a:pt x="0" y="181305"/>
                      </a:cubicBezTo>
                      <a:cubicBezTo>
                        <a:pt x="0" y="205564"/>
                        <a:pt x="19809" y="225355"/>
                        <a:pt x="44091" y="225355"/>
                      </a:cubicBezTo>
                      <a:cubicBezTo>
                        <a:pt x="68373" y="225355"/>
                        <a:pt x="88181" y="205564"/>
                        <a:pt x="88181" y="181305"/>
                      </a:cubicBezTo>
                      <a:cubicBezTo>
                        <a:pt x="87543" y="167899"/>
                        <a:pt x="81792" y="155131"/>
                        <a:pt x="70928" y="146832"/>
                      </a:cubicBezTo>
                      <a:close/>
                      <a:moveTo>
                        <a:pt x="43452" y="212587"/>
                      </a:moveTo>
                      <a:cubicBezTo>
                        <a:pt x="26199" y="212587"/>
                        <a:pt x="12141" y="198542"/>
                        <a:pt x="12141" y="181305"/>
                      </a:cubicBezTo>
                      <a:cubicBezTo>
                        <a:pt x="12141" y="171091"/>
                        <a:pt x="17253" y="162153"/>
                        <a:pt x="24921" y="155769"/>
                      </a:cubicBezTo>
                      <a:cubicBezTo>
                        <a:pt x="27477" y="154492"/>
                        <a:pt x="28755" y="152577"/>
                        <a:pt x="28755" y="150024"/>
                      </a:cubicBezTo>
                      <a:lnTo>
                        <a:pt x="28755" y="24898"/>
                      </a:lnTo>
                      <a:cubicBezTo>
                        <a:pt x="28755" y="23621"/>
                        <a:pt x="30033" y="12768"/>
                        <a:pt x="43452" y="12768"/>
                      </a:cubicBezTo>
                      <a:cubicBezTo>
                        <a:pt x="55593" y="12768"/>
                        <a:pt x="57509" y="21706"/>
                        <a:pt x="57509" y="24259"/>
                      </a:cubicBezTo>
                      <a:lnTo>
                        <a:pt x="57509" y="150662"/>
                      </a:lnTo>
                      <a:cubicBezTo>
                        <a:pt x="57509" y="153216"/>
                        <a:pt x="58788" y="155131"/>
                        <a:pt x="61343" y="156408"/>
                      </a:cubicBezTo>
                      <a:cubicBezTo>
                        <a:pt x="69650" y="162153"/>
                        <a:pt x="74763" y="171729"/>
                        <a:pt x="74763" y="181944"/>
                      </a:cubicBezTo>
                      <a:cubicBezTo>
                        <a:pt x="74763" y="198542"/>
                        <a:pt x="60704" y="212587"/>
                        <a:pt x="43452" y="212587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70" name="Ellipse 13">
                <a:extLst>
                  <a:ext uri="{FF2B5EF4-FFF2-40B4-BE49-F238E27FC236}">
                    <a16:creationId xmlns:a16="http://schemas.microsoft.com/office/drawing/2014/main" id="{478F88BA-9CAB-BB86-C51A-CBCC96F000E4}"/>
                  </a:ext>
                </a:extLst>
              </p:cNvPr>
              <p:cNvSpPr/>
              <p:nvPr/>
            </p:nvSpPr>
            <p:spPr bwMode="gray">
              <a:xfrm>
                <a:off x="3316401" y="2733675"/>
                <a:ext cx="96251" cy="93313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fr-FR" sz="1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Rectangle : coins arrondis 16">
              <a:extLst>
                <a:ext uri="{FF2B5EF4-FFF2-40B4-BE49-F238E27FC236}">
                  <a16:creationId xmlns:a16="http://schemas.microsoft.com/office/drawing/2014/main" id="{17A53BC7-B99E-9E3D-0FF8-7A1D6EABB00B}"/>
                </a:ext>
              </a:extLst>
            </p:cNvPr>
            <p:cNvSpPr/>
            <p:nvPr/>
          </p:nvSpPr>
          <p:spPr bwMode="gray">
            <a:xfrm>
              <a:off x="3353262" y="3501642"/>
              <a:ext cx="28800" cy="108000"/>
            </a:xfrm>
            <a:prstGeom prst="roundRect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fr-FR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73" name="文本框 106">
            <a:extLst>
              <a:ext uri="{FF2B5EF4-FFF2-40B4-BE49-F238E27FC236}">
                <a16:creationId xmlns:a16="http://schemas.microsoft.com/office/drawing/2014/main" id="{F5321DFB-EF71-A00F-B454-50AD03049A4C}"/>
              </a:ext>
            </a:extLst>
          </p:cNvPr>
          <p:cNvSpPr txBox="1"/>
          <p:nvPr/>
        </p:nvSpPr>
        <p:spPr>
          <a:xfrm>
            <a:off x="4937020" y="4033302"/>
            <a:ext cx="3483634" cy="5360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Présentation des scénarios RCP</a:t>
            </a:r>
          </a:p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Prise en compte de l’adaptation future</a:t>
            </a:r>
          </a:p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Comparaisons par âge, sexe et département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4F9202-E8CE-B6A7-3FB3-700269F17983}"/>
              </a:ext>
            </a:extLst>
          </p:cNvPr>
          <p:cNvGrpSpPr/>
          <p:nvPr/>
        </p:nvGrpSpPr>
        <p:grpSpPr>
          <a:xfrm>
            <a:off x="6073305" y="828489"/>
            <a:ext cx="2773422" cy="313351"/>
            <a:chOff x="7543213" y="699730"/>
            <a:chExt cx="2773422" cy="313351"/>
          </a:xfrm>
        </p:grpSpPr>
        <p:sp>
          <p:nvSpPr>
            <p:cNvPr id="22" name="Rounded Rectangle 136">
              <a:extLst>
                <a:ext uri="{FF2B5EF4-FFF2-40B4-BE49-F238E27FC236}">
                  <a16:creationId xmlns:a16="http://schemas.microsoft.com/office/drawing/2014/main" id="{48FADFB5-B48F-6DCF-B01D-A5A24E2CDFDC}"/>
                </a:ext>
              </a:extLst>
            </p:cNvPr>
            <p:cNvSpPr/>
            <p:nvPr/>
          </p:nvSpPr>
          <p:spPr>
            <a:xfrm>
              <a:off x="8428181" y="699730"/>
              <a:ext cx="1073809" cy="313351"/>
            </a:xfrm>
            <a:prstGeom prst="round2DiagRect">
              <a:avLst/>
            </a:prstGeom>
            <a:solidFill>
              <a:schemeClr val="tx2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Modélisation de la mortalité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136">
              <a:extLst>
                <a:ext uri="{FF2B5EF4-FFF2-40B4-BE49-F238E27FC236}">
                  <a16:creationId xmlns:a16="http://schemas.microsoft.com/office/drawing/2014/main" id="{CC5242E5-46DD-BFB3-0B0F-7AC84CCEC75B}"/>
                </a:ext>
              </a:extLst>
            </p:cNvPr>
            <p:cNvSpPr/>
            <p:nvPr/>
          </p:nvSpPr>
          <p:spPr>
            <a:xfrm>
              <a:off x="9394867" y="699730"/>
              <a:ext cx="921768" cy="313350"/>
            </a:xfrm>
            <a:prstGeom prst="round2DiagRect">
              <a:avLst/>
            </a:prstGeom>
            <a:solidFill>
              <a:srgbClr val="0047EC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Projection à horizon 2070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8" name="Rounded Rectangle 136">
              <a:extLst>
                <a:ext uri="{FF2B5EF4-FFF2-40B4-BE49-F238E27FC236}">
                  <a16:creationId xmlns:a16="http://schemas.microsoft.com/office/drawing/2014/main" id="{89D69A6F-8AB0-C08E-D18D-389DBB172C28}"/>
                </a:ext>
              </a:extLst>
            </p:cNvPr>
            <p:cNvSpPr/>
            <p:nvPr/>
          </p:nvSpPr>
          <p:spPr>
            <a:xfrm>
              <a:off x="7543213" y="699730"/>
              <a:ext cx="966686" cy="313351"/>
            </a:xfrm>
            <a:prstGeom prst="round2DiagRect">
              <a:avLst/>
            </a:prstGeom>
            <a:solidFill>
              <a:schemeClr val="tx2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Justification de la démarche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64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Projections à horizon 2070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/>
              <a:t>Présentation des données de projection utilisées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7" name="ZoneTexte 49">
            <a:extLst>
              <a:ext uri="{FF2B5EF4-FFF2-40B4-BE49-F238E27FC236}">
                <a16:creationId xmlns:a16="http://schemas.microsoft.com/office/drawing/2014/main" id="{033A7B90-DACE-5835-5BEB-E8ADA4B0A195}"/>
              </a:ext>
            </a:extLst>
          </p:cNvPr>
          <p:cNvSpPr txBox="1"/>
          <p:nvPr/>
        </p:nvSpPr>
        <p:spPr>
          <a:xfrm>
            <a:off x="1948249" y="3195913"/>
            <a:ext cx="79052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200" i="1">
                <a:solidFill>
                  <a:srgbClr val="313131"/>
                </a:solidFill>
              </a:rPr>
              <a:t>Tableau : Présentation des données de projection utilisées pour les variables explicatives</a:t>
            </a:r>
          </a:p>
        </p:txBody>
      </p:sp>
      <p:grpSp>
        <p:nvGrpSpPr>
          <p:cNvPr id="15" name="Graphic 4">
            <a:extLst>
              <a:ext uri="{FF2B5EF4-FFF2-40B4-BE49-F238E27FC236}">
                <a16:creationId xmlns:a16="http://schemas.microsoft.com/office/drawing/2014/main" id="{19744698-1966-F71B-3625-255D27322CCF}"/>
              </a:ext>
            </a:extLst>
          </p:cNvPr>
          <p:cNvGrpSpPr/>
          <p:nvPr/>
        </p:nvGrpSpPr>
        <p:grpSpPr>
          <a:xfrm>
            <a:off x="2315226" y="2033025"/>
            <a:ext cx="468000" cy="468000"/>
            <a:chOff x="8841116" y="918179"/>
            <a:chExt cx="361674" cy="361333"/>
          </a:xfrm>
          <a:solidFill>
            <a:srgbClr val="941651"/>
          </a:solidFill>
        </p:grpSpPr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5B62F716-E5E8-976F-0E36-EF509137E902}"/>
                </a:ext>
              </a:extLst>
            </p:cNvPr>
            <p:cNvSpPr/>
            <p:nvPr/>
          </p:nvSpPr>
          <p:spPr>
            <a:xfrm>
              <a:off x="8841116" y="918179"/>
              <a:ext cx="361674" cy="361333"/>
            </a:xfrm>
            <a:custGeom>
              <a:avLst/>
              <a:gdLst>
                <a:gd name="connsiteX0" fmla="*/ 180836 w 361674"/>
                <a:gd name="connsiteY0" fmla="*/ 0 h 361333"/>
                <a:gd name="connsiteX1" fmla="*/ 0 w 361674"/>
                <a:gd name="connsiteY1" fmla="*/ 180667 h 361333"/>
                <a:gd name="connsiteX2" fmla="*/ 180836 w 361674"/>
                <a:gd name="connsiteY2" fmla="*/ 361333 h 361333"/>
                <a:gd name="connsiteX3" fmla="*/ 361670 w 361674"/>
                <a:gd name="connsiteY3" fmla="*/ 180667 h 361333"/>
                <a:gd name="connsiteX4" fmla="*/ 180836 w 361674"/>
                <a:gd name="connsiteY4" fmla="*/ 0 h 361333"/>
                <a:gd name="connsiteX5" fmla="*/ 180836 w 361674"/>
                <a:gd name="connsiteY5" fmla="*/ 349204 h 361333"/>
                <a:gd name="connsiteX6" fmla="*/ 12780 w 361674"/>
                <a:gd name="connsiteY6" fmla="*/ 181305 h 361333"/>
                <a:gd name="connsiteX7" fmla="*/ 180836 w 361674"/>
                <a:gd name="connsiteY7" fmla="*/ 13406 h 361333"/>
                <a:gd name="connsiteX8" fmla="*/ 348890 w 361674"/>
                <a:gd name="connsiteY8" fmla="*/ 181305 h 361333"/>
                <a:gd name="connsiteX9" fmla="*/ 180836 w 361674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4" h="361333">
                  <a:moveTo>
                    <a:pt x="180836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3" y="361333"/>
                    <a:pt x="180836" y="361333"/>
                  </a:cubicBezTo>
                  <a:cubicBezTo>
                    <a:pt x="281157" y="361333"/>
                    <a:pt x="361670" y="280257"/>
                    <a:pt x="361670" y="180667"/>
                  </a:cubicBezTo>
                  <a:cubicBezTo>
                    <a:pt x="362310" y="81077"/>
                    <a:pt x="281157" y="0"/>
                    <a:pt x="180836" y="0"/>
                  </a:cubicBezTo>
                  <a:close/>
                  <a:moveTo>
                    <a:pt x="180836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6" y="13406"/>
                  </a:cubicBezTo>
                  <a:cubicBezTo>
                    <a:pt x="273490" y="13406"/>
                    <a:pt x="348890" y="88737"/>
                    <a:pt x="348890" y="181305"/>
                  </a:cubicBezTo>
                  <a:cubicBezTo>
                    <a:pt x="349530" y="273234"/>
                    <a:pt x="274128" y="349204"/>
                    <a:pt x="180836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4">
              <a:extLst>
                <a:ext uri="{FF2B5EF4-FFF2-40B4-BE49-F238E27FC236}">
                  <a16:creationId xmlns:a16="http://schemas.microsoft.com/office/drawing/2014/main" id="{C568CCB4-8157-E411-F48A-8D324C30265D}"/>
                </a:ext>
              </a:extLst>
            </p:cNvPr>
            <p:cNvSpPr/>
            <p:nvPr/>
          </p:nvSpPr>
          <p:spPr>
            <a:xfrm>
              <a:off x="8978500" y="986487"/>
              <a:ext cx="88181" cy="225354"/>
            </a:xfrm>
            <a:custGeom>
              <a:avLst/>
              <a:gdLst>
                <a:gd name="connsiteX0" fmla="*/ 70928 w 88181"/>
                <a:gd name="connsiteY0" fmla="*/ 146832 h 225354"/>
                <a:gd name="connsiteX1" fmla="*/ 70928 w 88181"/>
                <a:gd name="connsiteY1" fmla="*/ 23621 h 225354"/>
                <a:gd name="connsiteX2" fmla="*/ 44091 w 88181"/>
                <a:gd name="connsiteY2" fmla="*/ 0 h 225354"/>
                <a:gd name="connsiteX3" fmla="*/ 16614 w 88181"/>
                <a:gd name="connsiteY3" fmla="*/ 24259 h 225354"/>
                <a:gd name="connsiteX4" fmla="*/ 16614 w 88181"/>
                <a:gd name="connsiteY4" fmla="*/ 146832 h 225354"/>
                <a:gd name="connsiteX5" fmla="*/ 0 w 88181"/>
                <a:gd name="connsiteY5" fmla="*/ 181305 h 225354"/>
                <a:gd name="connsiteX6" fmla="*/ 44091 w 88181"/>
                <a:gd name="connsiteY6" fmla="*/ 225355 h 225354"/>
                <a:gd name="connsiteX7" fmla="*/ 88181 w 88181"/>
                <a:gd name="connsiteY7" fmla="*/ 181305 h 225354"/>
                <a:gd name="connsiteX8" fmla="*/ 70928 w 88181"/>
                <a:gd name="connsiteY8" fmla="*/ 146832 h 225354"/>
                <a:gd name="connsiteX9" fmla="*/ 43452 w 88181"/>
                <a:gd name="connsiteY9" fmla="*/ 212587 h 225354"/>
                <a:gd name="connsiteX10" fmla="*/ 12141 w 88181"/>
                <a:gd name="connsiteY10" fmla="*/ 181305 h 225354"/>
                <a:gd name="connsiteX11" fmla="*/ 24921 w 88181"/>
                <a:gd name="connsiteY11" fmla="*/ 155769 h 225354"/>
                <a:gd name="connsiteX12" fmla="*/ 28755 w 88181"/>
                <a:gd name="connsiteY12" fmla="*/ 150024 h 225354"/>
                <a:gd name="connsiteX13" fmla="*/ 28755 w 88181"/>
                <a:gd name="connsiteY13" fmla="*/ 24898 h 225354"/>
                <a:gd name="connsiteX14" fmla="*/ 43452 w 88181"/>
                <a:gd name="connsiteY14" fmla="*/ 12768 h 225354"/>
                <a:gd name="connsiteX15" fmla="*/ 57509 w 88181"/>
                <a:gd name="connsiteY15" fmla="*/ 24259 h 225354"/>
                <a:gd name="connsiteX16" fmla="*/ 57509 w 88181"/>
                <a:gd name="connsiteY16" fmla="*/ 150662 h 225354"/>
                <a:gd name="connsiteX17" fmla="*/ 61343 w 88181"/>
                <a:gd name="connsiteY17" fmla="*/ 156408 h 225354"/>
                <a:gd name="connsiteX18" fmla="*/ 74763 w 88181"/>
                <a:gd name="connsiteY18" fmla="*/ 181944 h 225354"/>
                <a:gd name="connsiteX19" fmla="*/ 43452 w 88181"/>
                <a:gd name="connsiteY19" fmla="*/ 212587 h 22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181" h="225354">
                  <a:moveTo>
                    <a:pt x="70928" y="146832"/>
                  </a:moveTo>
                  <a:lnTo>
                    <a:pt x="70928" y="23621"/>
                  </a:lnTo>
                  <a:cubicBezTo>
                    <a:pt x="70289" y="15322"/>
                    <a:pt x="64538" y="0"/>
                    <a:pt x="44091" y="0"/>
                  </a:cubicBezTo>
                  <a:cubicBezTo>
                    <a:pt x="23643" y="0"/>
                    <a:pt x="17253" y="15960"/>
                    <a:pt x="16614" y="24259"/>
                  </a:cubicBezTo>
                  <a:lnTo>
                    <a:pt x="16614" y="146832"/>
                  </a:lnTo>
                  <a:cubicBezTo>
                    <a:pt x="5751" y="155131"/>
                    <a:pt x="0" y="167899"/>
                    <a:pt x="0" y="181305"/>
                  </a:cubicBezTo>
                  <a:cubicBezTo>
                    <a:pt x="0" y="205564"/>
                    <a:pt x="19809" y="225355"/>
                    <a:pt x="44091" y="225355"/>
                  </a:cubicBezTo>
                  <a:cubicBezTo>
                    <a:pt x="68373" y="225355"/>
                    <a:pt x="88181" y="205564"/>
                    <a:pt x="88181" y="181305"/>
                  </a:cubicBezTo>
                  <a:cubicBezTo>
                    <a:pt x="87543" y="167899"/>
                    <a:pt x="81792" y="155131"/>
                    <a:pt x="70928" y="146832"/>
                  </a:cubicBezTo>
                  <a:close/>
                  <a:moveTo>
                    <a:pt x="43452" y="212587"/>
                  </a:moveTo>
                  <a:cubicBezTo>
                    <a:pt x="26199" y="212587"/>
                    <a:pt x="12141" y="198542"/>
                    <a:pt x="12141" y="181305"/>
                  </a:cubicBezTo>
                  <a:cubicBezTo>
                    <a:pt x="12141" y="171091"/>
                    <a:pt x="17253" y="162153"/>
                    <a:pt x="24921" y="155769"/>
                  </a:cubicBezTo>
                  <a:cubicBezTo>
                    <a:pt x="27477" y="154492"/>
                    <a:pt x="28755" y="152577"/>
                    <a:pt x="28755" y="150024"/>
                  </a:cubicBezTo>
                  <a:lnTo>
                    <a:pt x="28755" y="24898"/>
                  </a:lnTo>
                  <a:cubicBezTo>
                    <a:pt x="28755" y="23621"/>
                    <a:pt x="30033" y="12768"/>
                    <a:pt x="43452" y="12768"/>
                  </a:cubicBezTo>
                  <a:cubicBezTo>
                    <a:pt x="55593" y="12768"/>
                    <a:pt x="57509" y="21706"/>
                    <a:pt x="57509" y="24259"/>
                  </a:cubicBezTo>
                  <a:lnTo>
                    <a:pt x="57509" y="150662"/>
                  </a:lnTo>
                  <a:cubicBezTo>
                    <a:pt x="57509" y="153216"/>
                    <a:pt x="58788" y="155131"/>
                    <a:pt x="61343" y="156408"/>
                  </a:cubicBezTo>
                  <a:cubicBezTo>
                    <a:pt x="69650" y="162153"/>
                    <a:pt x="74763" y="171729"/>
                    <a:pt x="74763" y="181944"/>
                  </a:cubicBezTo>
                  <a:cubicBezTo>
                    <a:pt x="74763" y="198542"/>
                    <a:pt x="60704" y="212587"/>
                    <a:pt x="43452" y="212587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4">
              <a:extLst>
                <a:ext uri="{FF2B5EF4-FFF2-40B4-BE49-F238E27FC236}">
                  <a16:creationId xmlns:a16="http://schemas.microsoft.com/office/drawing/2014/main" id="{BC69AAA7-9A14-8DE2-3D93-AFCCC40DD030}"/>
                </a:ext>
              </a:extLst>
            </p:cNvPr>
            <p:cNvSpPr/>
            <p:nvPr/>
          </p:nvSpPr>
          <p:spPr>
            <a:xfrm>
              <a:off x="8998948" y="1053519"/>
              <a:ext cx="46047" cy="135978"/>
            </a:xfrm>
            <a:custGeom>
              <a:avLst/>
              <a:gdLst>
                <a:gd name="connsiteX0" fmla="*/ 29394 w 46047"/>
                <a:gd name="connsiteY0" fmla="*/ 90653 h 135978"/>
                <a:gd name="connsiteX1" fmla="*/ 29394 w 46047"/>
                <a:gd name="connsiteY1" fmla="*/ 6384 h 135978"/>
                <a:gd name="connsiteX2" fmla="*/ 23004 w 46047"/>
                <a:gd name="connsiteY2" fmla="*/ 0 h 135978"/>
                <a:gd name="connsiteX3" fmla="*/ 16614 w 46047"/>
                <a:gd name="connsiteY3" fmla="*/ 6384 h 135978"/>
                <a:gd name="connsiteX4" fmla="*/ 16614 w 46047"/>
                <a:gd name="connsiteY4" fmla="*/ 90653 h 135978"/>
                <a:gd name="connsiteX5" fmla="*/ 0 w 46047"/>
                <a:gd name="connsiteY5" fmla="*/ 112997 h 135978"/>
                <a:gd name="connsiteX6" fmla="*/ 23004 w 46047"/>
                <a:gd name="connsiteY6" fmla="*/ 135979 h 135978"/>
                <a:gd name="connsiteX7" fmla="*/ 46007 w 46047"/>
                <a:gd name="connsiteY7" fmla="*/ 112997 h 135978"/>
                <a:gd name="connsiteX8" fmla="*/ 29394 w 46047"/>
                <a:gd name="connsiteY8" fmla="*/ 90653 h 13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47" h="135978">
                  <a:moveTo>
                    <a:pt x="29394" y="90653"/>
                  </a:moveTo>
                  <a:lnTo>
                    <a:pt x="29394" y="6384"/>
                  </a:lnTo>
                  <a:cubicBezTo>
                    <a:pt x="29394" y="2554"/>
                    <a:pt x="26837" y="0"/>
                    <a:pt x="23004" y="0"/>
                  </a:cubicBezTo>
                  <a:cubicBezTo>
                    <a:pt x="19170" y="0"/>
                    <a:pt x="16614" y="2554"/>
                    <a:pt x="16614" y="6384"/>
                  </a:cubicBezTo>
                  <a:lnTo>
                    <a:pt x="16614" y="90653"/>
                  </a:lnTo>
                  <a:cubicBezTo>
                    <a:pt x="7029" y="93845"/>
                    <a:pt x="0" y="102144"/>
                    <a:pt x="0" y="112997"/>
                  </a:cubicBezTo>
                  <a:cubicBezTo>
                    <a:pt x="0" y="125765"/>
                    <a:pt x="10224" y="135979"/>
                    <a:pt x="23004" y="135979"/>
                  </a:cubicBezTo>
                  <a:cubicBezTo>
                    <a:pt x="35783" y="135979"/>
                    <a:pt x="46007" y="125765"/>
                    <a:pt x="46007" y="112997"/>
                  </a:cubicBezTo>
                  <a:cubicBezTo>
                    <a:pt x="46646" y="102144"/>
                    <a:pt x="39617" y="93206"/>
                    <a:pt x="29394" y="9065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0CDF70BB-7D5C-37E3-587B-37C9D6BBDA8F}"/>
              </a:ext>
            </a:extLst>
          </p:cNvPr>
          <p:cNvGrpSpPr>
            <a:grpSpLocks noChangeAspect="1"/>
          </p:cNvGrpSpPr>
          <p:nvPr/>
        </p:nvGrpSpPr>
        <p:grpSpPr>
          <a:xfrm>
            <a:off x="2311794" y="2614469"/>
            <a:ext cx="468437" cy="468000"/>
            <a:chOff x="467743" y="3339623"/>
            <a:chExt cx="361670" cy="361333"/>
          </a:xfrm>
          <a:solidFill>
            <a:schemeClr val="tx1"/>
          </a:solidFill>
        </p:grpSpPr>
        <p:sp>
          <p:nvSpPr>
            <p:cNvPr id="20" name="Graphic 4">
              <a:extLst>
                <a:ext uri="{FF2B5EF4-FFF2-40B4-BE49-F238E27FC236}">
                  <a16:creationId xmlns:a16="http://schemas.microsoft.com/office/drawing/2014/main" id="{051E65D3-E2A0-DF3C-E941-420DB0D972E8}"/>
                </a:ext>
              </a:extLst>
            </p:cNvPr>
            <p:cNvSpPr/>
            <p:nvPr/>
          </p:nvSpPr>
          <p:spPr>
            <a:xfrm>
              <a:off x="467743" y="3339623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8"/>
                    <a:pt x="88181" y="13406"/>
                    <a:pt x="180835" y="13406"/>
                  </a:cubicBezTo>
                  <a:cubicBezTo>
                    <a:pt x="273489" y="13406"/>
                    <a:pt x="348891" y="88738"/>
                    <a:pt x="348891" y="181305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4">
              <a:extLst>
                <a:ext uri="{FF2B5EF4-FFF2-40B4-BE49-F238E27FC236}">
                  <a16:creationId xmlns:a16="http://schemas.microsoft.com/office/drawing/2014/main" id="{8D278D7E-62D7-9627-5D59-1656C6734F33}"/>
                </a:ext>
              </a:extLst>
            </p:cNvPr>
            <p:cNvSpPr/>
            <p:nvPr/>
          </p:nvSpPr>
          <p:spPr>
            <a:xfrm>
              <a:off x="668155" y="3455808"/>
              <a:ext cx="108483" cy="130875"/>
            </a:xfrm>
            <a:custGeom>
              <a:avLst/>
              <a:gdLst>
                <a:gd name="connsiteX0" fmla="*/ 105027 w 108483"/>
                <a:gd name="connsiteY0" fmla="*/ 118746 h 130875"/>
                <a:gd name="connsiteX1" fmla="*/ 83941 w 108483"/>
                <a:gd name="connsiteY1" fmla="*/ 113000 h 130875"/>
                <a:gd name="connsiteX2" fmla="*/ 71161 w 108483"/>
                <a:gd name="connsiteY2" fmla="*/ 109808 h 130875"/>
                <a:gd name="connsiteX3" fmla="*/ 65410 w 108483"/>
                <a:gd name="connsiteY3" fmla="*/ 92572 h 130875"/>
                <a:gd name="connsiteX4" fmla="*/ 79468 w 108483"/>
                <a:gd name="connsiteY4" fmla="*/ 60013 h 130875"/>
                <a:gd name="connsiteX5" fmla="*/ 73717 w 108483"/>
                <a:gd name="connsiteY5" fmla="*/ 14687 h 130875"/>
                <a:gd name="connsiteX6" fmla="*/ 41128 w 108483"/>
                <a:gd name="connsiteY6" fmla="*/ 4 h 130875"/>
                <a:gd name="connsiteX7" fmla="*/ 8539 w 108483"/>
                <a:gd name="connsiteY7" fmla="*/ 14687 h 130875"/>
                <a:gd name="connsiteX8" fmla="*/ 2788 w 108483"/>
                <a:gd name="connsiteY8" fmla="*/ 60013 h 130875"/>
                <a:gd name="connsiteX9" fmla="*/ 16846 w 108483"/>
                <a:gd name="connsiteY9" fmla="*/ 92572 h 130875"/>
                <a:gd name="connsiteX10" fmla="*/ 11734 w 108483"/>
                <a:gd name="connsiteY10" fmla="*/ 109808 h 130875"/>
                <a:gd name="connsiteX11" fmla="*/ 10456 w 108483"/>
                <a:gd name="connsiteY11" fmla="*/ 118746 h 130875"/>
                <a:gd name="connsiteX12" fmla="*/ 19402 w 108483"/>
                <a:gd name="connsiteY12" fmla="*/ 120023 h 130875"/>
                <a:gd name="connsiteX13" fmla="*/ 27709 w 108483"/>
                <a:gd name="connsiteY13" fmla="*/ 84911 h 130875"/>
                <a:gd name="connsiteX14" fmla="*/ 15568 w 108483"/>
                <a:gd name="connsiteY14" fmla="*/ 56821 h 130875"/>
                <a:gd name="connsiteX15" fmla="*/ 18763 w 108483"/>
                <a:gd name="connsiteY15" fmla="*/ 22348 h 130875"/>
                <a:gd name="connsiteX16" fmla="*/ 41767 w 108483"/>
                <a:gd name="connsiteY16" fmla="*/ 12772 h 130875"/>
                <a:gd name="connsiteX17" fmla="*/ 64132 w 108483"/>
                <a:gd name="connsiteY17" fmla="*/ 22348 h 130875"/>
                <a:gd name="connsiteX18" fmla="*/ 67327 w 108483"/>
                <a:gd name="connsiteY18" fmla="*/ 56821 h 130875"/>
                <a:gd name="connsiteX19" fmla="*/ 55186 w 108483"/>
                <a:gd name="connsiteY19" fmla="*/ 84911 h 130875"/>
                <a:gd name="connsiteX20" fmla="*/ 64132 w 108483"/>
                <a:gd name="connsiteY20" fmla="*/ 120023 h 130875"/>
                <a:gd name="connsiteX21" fmla="*/ 82663 w 108483"/>
                <a:gd name="connsiteY21" fmla="*/ 125130 h 130875"/>
                <a:gd name="connsiteX22" fmla="*/ 98637 w 108483"/>
                <a:gd name="connsiteY22" fmla="*/ 129599 h 130875"/>
                <a:gd name="connsiteX23" fmla="*/ 101832 w 108483"/>
                <a:gd name="connsiteY23" fmla="*/ 130875 h 130875"/>
                <a:gd name="connsiteX24" fmla="*/ 107583 w 108483"/>
                <a:gd name="connsiteY24" fmla="*/ 127683 h 130875"/>
                <a:gd name="connsiteX25" fmla="*/ 105027 w 108483"/>
                <a:gd name="connsiteY25" fmla="*/ 118746 h 13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8483" h="130875">
                  <a:moveTo>
                    <a:pt x="105027" y="118746"/>
                  </a:moveTo>
                  <a:cubicBezTo>
                    <a:pt x="98637" y="114915"/>
                    <a:pt x="90969" y="113639"/>
                    <a:pt x="83941" y="113000"/>
                  </a:cubicBezTo>
                  <a:cubicBezTo>
                    <a:pt x="78829" y="112362"/>
                    <a:pt x="73078" y="111723"/>
                    <a:pt x="71161" y="109808"/>
                  </a:cubicBezTo>
                  <a:cubicBezTo>
                    <a:pt x="65410" y="105339"/>
                    <a:pt x="64771" y="95125"/>
                    <a:pt x="65410" y="92572"/>
                  </a:cubicBezTo>
                  <a:cubicBezTo>
                    <a:pt x="71161" y="84911"/>
                    <a:pt x="76912" y="71504"/>
                    <a:pt x="79468" y="60013"/>
                  </a:cubicBezTo>
                  <a:cubicBezTo>
                    <a:pt x="83941" y="40223"/>
                    <a:pt x="82024" y="25540"/>
                    <a:pt x="73717" y="14687"/>
                  </a:cubicBezTo>
                  <a:cubicBezTo>
                    <a:pt x="61576" y="4"/>
                    <a:pt x="41767" y="4"/>
                    <a:pt x="41128" y="4"/>
                  </a:cubicBezTo>
                  <a:cubicBezTo>
                    <a:pt x="40489" y="4"/>
                    <a:pt x="20680" y="-635"/>
                    <a:pt x="8539" y="14687"/>
                  </a:cubicBezTo>
                  <a:cubicBezTo>
                    <a:pt x="-407" y="25540"/>
                    <a:pt x="-2324" y="40861"/>
                    <a:pt x="2788" y="60013"/>
                  </a:cubicBezTo>
                  <a:cubicBezTo>
                    <a:pt x="5344" y="71504"/>
                    <a:pt x="11095" y="84911"/>
                    <a:pt x="16846" y="92572"/>
                  </a:cubicBezTo>
                  <a:cubicBezTo>
                    <a:pt x="18124" y="94487"/>
                    <a:pt x="17485" y="105339"/>
                    <a:pt x="11734" y="109808"/>
                  </a:cubicBezTo>
                  <a:cubicBezTo>
                    <a:pt x="9178" y="111723"/>
                    <a:pt x="8539" y="116192"/>
                    <a:pt x="10456" y="118746"/>
                  </a:cubicBezTo>
                  <a:cubicBezTo>
                    <a:pt x="12373" y="121299"/>
                    <a:pt x="16846" y="121938"/>
                    <a:pt x="19402" y="120023"/>
                  </a:cubicBezTo>
                  <a:cubicBezTo>
                    <a:pt x="30904" y="111085"/>
                    <a:pt x="32821" y="92572"/>
                    <a:pt x="27709" y="84911"/>
                  </a:cubicBezTo>
                  <a:cubicBezTo>
                    <a:pt x="23236" y="78527"/>
                    <a:pt x="18124" y="67036"/>
                    <a:pt x="15568" y="56821"/>
                  </a:cubicBezTo>
                  <a:cubicBezTo>
                    <a:pt x="11734" y="41500"/>
                    <a:pt x="13012" y="30009"/>
                    <a:pt x="18763" y="22348"/>
                  </a:cubicBezTo>
                  <a:cubicBezTo>
                    <a:pt x="26431" y="12772"/>
                    <a:pt x="41128" y="12772"/>
                    <a:pt x="41767" y="12772"/>
                  </a:cubicBezTo>
                  <a:cubicBezTo>
                    <a:pt x="41767" y="12772"/>
                    <a:pt x="56464" y="12772"/>
                    <a:pt x="64132" y="22348"/>
                  </a:cubicBezTo>
                  <a:cubicBezTo>
                    <a:pt x="69883" y="30009"/>
                    <a:pt x="71161" y="41500"/>
                    <a:pt x="67327" y="56821"/>
                  </a:cubicBezTo>
                  <a:cubicBezTo>
                    <a:pt x="64771" y="67036"/>
                    <a:pt x="59659" y="78527"/>
                    <a:pt x="55186" y="84911"/>
                  </a:cubicBezTo>
                  <a:cubicBezTo>
                    <a:pt x="50074" y="91933"/>
                    <a:pt x="51352" y="111085"/>
                    <a:pt x="64132" y="120023"/>
                  </a:cubicBezTo>
                  <a:cubicBezTo>
                    <a:pt x="69244" y="123215"/>
                    <a:pt x="75634" y="123853"/>
                    <a:pt x="82663" y="125130"/>
                  </a:cubicBezTo>
                  <a:cubicBezTo>
                    <a:pt x="88414" y="125768"/>
                    <a:pt x="94803" y="127045"/>
                    <a:pt x="98637" y="129599"/>
                  </a:cubicBezTo>
                  <a:cubicBezTo>
                    <a:pt x="99915" y="130237"/>
                    <a:pt x="100554" y="130875"/>
                    <a:pt x="101832" y="130875"/>
                  </a:cubicBezTo>
                  <a:cubicBezTo>
                    <a:pt x="103749" y="130875"/>
                    <a:pt x="106305" y="129599"/>
                    <a:pt x="107583" y="127683"/>
                  </a:cubicBezTo>
                  <a:cubicBezTo>
                    <a:pt x="109500" y="124491"/>
                    <a:pt x="108222" y="120661"/>
                    <a:pt x="105027" y="118746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4">
              <a:extLst>
                <a:ext uri="{FF2B5EF4-FFF2-40B4-BE49-F238E27FC236}">
                  <a16:creationId xmlns:a16="http://schemas.microsoft.com/office/drawing/2014/main" id="{9C63B19C-243D-E0EA-5733-A2E83CFF694E}"/>
                </a:ext>
              </a:extLst>
            </p:cNvPr>
            <p:cNvSpPr/>
            <p:nvPr/>
          </p:nvSpPr>
          <p:spPr>
            <a:xfrm>
              <a:off x="520929" y="3437934"/>
              <a:ext cx="168945" cy="164070"/>
            </a:xfrm>
            <a:custGeom>
              <a:avLst/>
              <a:gdLst>
                <a:gd name="connsiteX0" fmla="*/ 164711 w 168945"/>
                <a:gd name="connsiteY0" fmla="*/ 152580 h 164070"/>
                <a:gd name="connsiteX1" fmla="*/ 135317 w 168945"/>
                <a:gd name="connsiteY1" fmla="*/ 146196 h 164070"/>
                <a:gd name="connsiteX2" fmla="*/ 121899 w 168945"/>
                <a:gd name="connsiteY2" fmla="*/ 143642 h 164070"/>
                <a:gd name="connsiteX3" fmla="*/ 111675 w 168945"/>
                <a:gd name="connsiteY3" fmla="*/ 116191 h 164070"/>
                <a:gd name="connsiteX4" fmla="*/ 129566 w 168945"/>
                <a:gd name="connsiteY4" fmla="*/ 74695 h 164070"/>
                <a:gd name="connsiteX5" fmla="*/ 122538 w 168945"/>
                <a:gd name="connsiteY5" fmla="*/ 17239 h 164070"/>
                <a:gd name="connsiteX6" fmla="*/ 84198 w 168945"/>
                <a:gd name="connsiteY6" fmla="*/ 3 h 164070"/>
                <a:gd name="connsiteX7" fmla="*/ 45858 w 168945"/>
                <a:gd name="connsiteY7" fmla="*/ 17239 h 164070"/>
                <a:gd name="connsiteX8" fmla="*/ 38829 w 168945"/>
                <a:gd name="connsiteY8" fmla="*/ 74695 h 164070"/>
                <a:gd name="connsiteX9" fmla="*/ 56721 w 168945"/>
                <a:gd name="connsiteY9" fmla="*/ 115553 h 164070"/>
                <a:gd name="connsiteX10" fmla="*/ 46497 w 168945"/>
                <a:gd name="connsiteY10" fmla="*/ 143004 h 164070"/>
                <a:gd name="connsiteX11" fmla="*/ 33078 w 168945"/>
                <a:gd name="connsiteY11" fmla="*/ 145558 h 164070"/>
                <a:gd name="connsiteX12" fmla="*/ 3685 w 168945"/>
                <a:gd name="connsiteY12" fmla="*/ 151942 h 164070"/>
                <a:gd name="connsiteX13" fmla="*/ 490 w 168945"/>
                <a:gd name="connsiteY13" fmla="*/ 160241 h 164070"/>
                <a:gd name="connsiteX14" fmla="*/ 8797 w 168945"/>
                <a:gd name="connsiteY14" fmla="*/ 163433 h 164070"/>
                <a:gd name="connsiteX15" fmla="*/ 33717 w 168945"/>
                <a:gd name="connsiteY15" fmla="*/ 158326 h 164070"/>
                <a:gd name="connsiteX16" fmla="*/ 52887 w 168945"/>
                <a:gd name="connsiteY16" fmla="*/ 154495 h 164070"/>
                <a:gd name="connsiteX17" fmla="*/ 68862 w 168945"/>
                <a:gd name="connsiteY17" fmla="*/ 128959 h 164070"/>
                <a:gd name="connsiteX18" fmla="*/ 67584 w 168945"/>
                <a:gd name="connsiteY18" fmla="*/ 108531 h 164070"/>
                <a:gd name="connsiteX19" fmla="*/ 51609 w 168945"/>
                <a:gd name="connsiteY19" fmla="*/ 71503 h 164070"/>
                <a:gd name="connsiteX20" fmla="*/ 56082 w 168945"/>
                <a:gd name="connsiteY20" fmla="*/ 24900 h 164070"/>
                <a:gd name="connsiteX21" fmla="*/ 84837 w 168945"/>
                <a:gd name="connsiteY21" fmla="*/ 12771 h 164070"/>
                <a:gd name="connsiteX22" fmla="*/ 112953 w 168945"/>
                <a:gd name="connsiteY22" fmla="*/ 24900 h 164070"/>
                <a:gd name="connsiteX23" fmla="*/ 117426 w 168945"/>
                <a:gd name="connsiteY23" fmla="*/ 71503 h 164070"/>
                <a:gd name="connsiteX24" fmla="*/ 101451 w 168945"/>
                <a:gd name="connsiteY24" fmla="*/ 108531 h 164070"/>
                <a:gd name="connsiteX25" fmla="*/ 100173 w 168945"/>
                <a:gd name="connsiteY25" fmla="*/ 128959 h 164070"/>
                <a:gd name="connsiteX26" fmla="*/ 116148 w 168945"/>
                <a:gd name="connsiteY26" fmla="*/ 154495 h 164070"/>
                <a:gd name="connsiteX27" fmla="*/ 135317 w 168945"/>
                <a:gd name="connsiteY27" fmla="*/ 158326 h 164070"/>
                <a:gd name="connsiteX28" fmla="*/ 160238 w 168945"/>
                <a:gd name="connsiteY28" fmla="*/ 163433 h 164070"/>
                <a:gd name="connsiteX29" fmla="*/ 162794 w 168945"/>
                <a:gd name="connsiteY29" fmla="*/ 164071 h 164070"/>
                <a:gd name="connsiteX30" fmla="*/ 168545 w 168945"/>
                <a:gd name="connsiteY30" fmla="*/ 160241 h 164070"/>
                <a:gd name="connsiteX31" fmla="*/ 164711 w 168945"/>
                <a:gd name="connsiteY31" fmla="*/ 152580 h 16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8945" h="164070">
                  <a:moveTo>
                    <a:pt x="164711" y="152580"/>
                  </a:moveTo>
                  <a:cubicBezTo>
                    <a:pt x="153209" y="147473"/>
                    <a:pt x="142985" y="146834"/>
                    <a:pt x="135317" y="146196"/>
                  </a:cubicBezTo>
                  <a:cubicBezTo>
                    <a:pt x="129566" y="146196"/>
                    <a:pt x="125093" y="145558"/>
                    <a:pt x="121899" y="143642"/>
                  </a:cubicBezTo>
                  <a:cubicBezTo>
                    <a:pt x="114870" y="139812"/>
                    <a:pt x="109758" y="120660"/>
                    <a:pt x="111675" y="116191"/>
                  </a:cubicBezTo>
                  <a:cubicBezTo>
                    <a:pt x="118704" y="106615"/>
                    <a:pt x="125732" y="89379"/>
                    <a:pt x="129566" y="74695"/>
                  </a:cubicBezTo>
                  <a:cubicBezTo>
                    <a:pt x="135317" y="49798"/>
                    <a:pt x="133400" y="30007"/>
                    <a:pt x="122538" y="17239"/>
                  </a:cubicBezTo>
                  <a:cubicBezTo>
                    <a:pt x="108480" y="3"/>
                    <a:pt x="85476" y="3"/>
                    <a:pt x="84198" y="3"/>
                  </a:cubicBezTo>
                  <a:cubicBezTo>
                    <a:pt x="83559" y="3"/>
                    <a:pt x="59916" y="-636"/>
                    <a:pt x="45858" y="17239"/>
                  </a:cubicBezTo>
                  <a:cubicBezTo>
                    <a:pt x="34995" y="30646"/>
                    <a:pt x="32439" y="49798"/>
                    <a:pt x="38829" y="74695"/>
                  </a:cubicBezTo>
                  <a:cubicBezTo>
                    <a:pt x="42663" y="89379"/>
                    <a:pt x="49692" y="106615"/>
                    <a:pt x="56721" y="115553"/>
                  </a:cubicBezTo>
                  <a:cubicBezTo>
                    <a:pt x="58638" y="120022"/>
                    <a:pt x="53526" y="139174"/>
                    <a:pt x="46497" y="143004"/>
                  </a:cubicBezTo>
                  <a:cubicBezTo>
                    <a:pt x="43302" y="144919"/>
                    <a:pt x="38829" y="144919"/>
                    <a:pt x="33078" y="145558"/>
                  </a:cubicBezTo>
                  <a:cubicBezTo>
                    <a:pt x="24772" y="146196"/>
                    <a:pt x="15187" y="146196"/>
                    <a:pt x="3685" y="151942"/>
                  </a:cubicBezTo>
                  <a:cubicBezTo>
                    <a:pt x="490" y="153218"/>
                    <a:pt x="-788" y="157049"/>
                    <a:pt x="490" y="160241"/>
                  </a:cubicBezTo>
                  <a:cubicBezTo>
                    <a:pt x="1768" y="163433"/>
                    <a:pt x="5602" y="164710"/>
                    <a:pt x="8797" y="163433"/>
                  </a:cubicBezTo>
                  <a:cubicBezTo>
                    <a:pt x="17743" y="158964"/>
                    <a:pt x="26049" y="158964"/>
                    <a:pt x="33717" y="158326"/>
                  </a:cubicBezTo>
                  <a:cubicBezTo>
                    <a:pt x="40746" y="157687"/>
                    <a:pt x="47136" y="157687"/>
                    <a:pt x="52887" y="154495"/>
                  </a:cubicBezTo>
                  <a:cubicBezTo>
                    <a:pt x="61194" y="150026"/>
                    <a:pt x="66306" y="138535"/>
                    <a:pt x="68862" y="128959"/>
                  </a:cubicBezTo>
                  <a:cubicBezTo>
                    <a:pt x="70140" y="122575"/>
                    <a:pt x="71418" y="113638"/>
                    <a:pt x="67584" y="108531"/>
                  </a:cubicBezTo>
                  <a:cubicBezTo>
                    <a:pt x="61833" y="100231"/>
                    <a:pt x="54804" y="84910"/>
                    <a:pt x="51609" y="71503"/>
                  </a:cubicBezTo>
                  <a:cubicBezTo>
                    <a:pt x="46497" y="50436"/>
                    <a:pt x="47775" y="35115"/>
                    <a:pt x="56082" y="24900"/>
                  </a:cubicBezTo>
                  <a:cubicBezTo>
                    <a:pt x="66306" y="12132"/>
                    <a:pt x="84198" y="12771"/>
                    <a:pt x="84837" y="12771"/>
                  </a:cubicBezTo>
                  <a:cubicBezTo>
                    <a:pt x="84837" y="12771"/>
                    <a:pt x="102729" y="12771"/>
                    <a:pt x="112953" y="24900"/>
                  </a:cubicBezTo>
                  <a:cubicBezTo>
                    <a:pt x="121260" y="35115"/>
                    <a:pt x="122538" y="50436"/>
                    <a:pt x="117426" y="71503"/>
                  </a:cubicBezTo>
                  <a:cubicBezTo>
                    <a:pt x="114231" y="84271"/>
                    <a:pt x="107841" y="100231"/>
                    <a:pt x="101451" y="108531"/>
                  </a:cubicBezTo>
                  <a:cubicBezTo>
                    <a:pt x="97617" y="113638"/>
                    <a:pt x="98895" y="122575"/>
                    <a:pt x="100173" y="128959"/>
                  </a:cubicBezTo>
                  <a:cubicBezTo>
                    <a:pt x="102090" y="138535"/>
                    <a:pt x="107841" y="150026"/>
                    <a:pt x="116148" y="154495"/>
                  </a:cubicBezTo>
                  <a:cubicBezTo>
                    <a:pt x="121899" y="157687"/>
                    <a:pt x="128288" y="157687"/>
                    <a:pt x="135317" y="158326"/>
                  </a:cubicBezTo>
                  <a:cubicBezTo>
                    <a:pt x="142985" y="158964"/>
                    <a:pt x="150653" y="158964"/>
                    <a:pt x="160238" y="163433"/>
                  </a:cubicBezTo>
                  <a:cubicBezTo>
                    <a:pt x="160877" y="164071"/>
                    <a:pt x="162155" y="164071"/>
                    <a:pt x="162794" y="164071"/>
                  </a:cubicBezTo>
                  <a:cubicBezTo>
                    <a:pt x="165350" y="164071"/>
                    <a:pt x="167267" y="162794"/>
                    <a:pt x="168545" y="160241"/>
                  </a:cubicBezTo>
                  <a:cubicBezTo>
                    <a:pt x="169823" y="157687"/>
                    <a:pt x="167906" y="153857"/>
                    <a:pt x="164711" y="15258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23" name="Tableau 78">
            <a:extLst>
              <a:ext uri="{FF2B5EF4-FFF2-40B4-BE49-F238E27FC236}">
                <a16:creationId xmlns:a16="http://schemas.microsoft.com/office/drawing/2014/main" id="{DE2511A6-6793-3C6E-2477-9F2C8C8DC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490061"/>
              </p:ext>
            </p:extLst>
          </p:nvPr>
        </p:nvGraphicFramePr>
        <p:xfrm>
          <a:off x="2837473" y="1436445"/>
          <a:ext cx="6271643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838">
                  <a:extLst>
                    <a:ext uri="{9D8B030D-6E8A-4147-A177-3AD203B41FA5}">
                      <a16:colId xmlns:a16="http://schemas.microsoft.com/office/drawing/2014/main" val="2756161258"/>
                    </a:ext>
                  </a:extLst>
                </a:gridCol>
                <a:gridCol w="964734">
                  <a:extLst>
                    <a:ext uri="{9D8B030D-6E8A-4147-A177-3AD203B41FA5}">
                      <a16:colId xmlns:a16="http://schemas.microsoft.com/office/drawing/2014/main" val="2804203414"/>
                    </a:ext>
                  </a:extLst>
                </a:gridCol>
                <a:gridCol w="1317071">
                  <a:extLst>
                    <a:ext uri="{9D8B030D-6E8A-4147-A177-3AD203B41FA5}">
                      <a16:colId xmlns:a16="http://schemas.microsoft.com/office/drawing/2014/main" val="3356941537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val="2656308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Nom de la variable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59FF">
                            <a:shade val="30000"/>
                            <a:satMod val="115000"/>
                          </a:srgbClr>
                        </a:gs>
                        <a:gs pos="50000">
                          <a:srgbClr val="0059FF">
                            <a:shade val="67500"/>
                            <a:satMod val="115000"/>
                          </a:srgbClr>
                        </a:gs>
                        <a:gs pos="100000">
                          <a:srgbClr val="0059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Maille temporelle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59FF">
                            <a:shade val="30000"/>
                            <a:satMod val="115000"/>
                          </a:srgbClr>
                        </a:gs>
                        <a:gs pos="50000">
                          <a:srgbClr val="0059FF">
                            <a:shade val="67500"/>
                            <a:satMod val="115000"/>
                          </a:srgbClr>
                        </a:gs>
                        <a:gs pos="100000">
                          <a:srgbClr val="0059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Maille géographique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59FF">
                            <a:shade val="30000"/>
                            <a:satMod val="115000"/>
                          </a:srgbClr>
                        </a:gs>
                        <a:gs pos="50000">
                          <a:srgbClr val="0059FF">
                            <a:shade val="67500"/>
                            <a:satMod val="115000"/>
                          </a:srgbClr>
                        </a:gs>
                        <a:gs pos="100000">
                          <a:srgbClr val="0059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/>
                        <a:t>Source et construction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59FF">
                            <a:shade val="30000"/>
                            <a:satMod val="115000"/>
                          </a:srgbClr>
                        </a:gs>
                        <a:gs pos="50000">
                          <a:srgbClr val="0059FF">
                            <a:shade val="67500"/>
                            <a:satMod val="115000"/>
                          </a:srgbClr>
                        </a:gs>
                        <a:gs pos="100000">
                          <a:srgbClr val="0059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008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b="1"/>
                        <a:t>Température moyenne</a:t>
                      </a:r>
                    </a:p>
                  </a:txBody>
                  <a:tcPr anchor="ctr">
                    <a:solidFill>
                      <a:srgbClr val="FFD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Journalière</a:t>
                      </a:r>
                    </a:p>
                  </a:txBody>
                  <a:tcPr anchor="ctr">
                    <a:solidFill>
                      <a:srgbClr val="FFD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Sous-départementale</a:t>
                      </a:r>
                    </a:p>
                  </a:txBody>
                  <a:tcPr anchor="ctr">
                    <a:solidFill>
                      <a:srgbClr val="FFD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- DRIAS 2020 : projections </a:t>
                      </a:r>
                      <a:r>
                        <a:rPr lang="fr-FR" sz="1300" err="1"/>
                        <a:t>EuroCordex</a:t>
                      </a:r>
                      <a:r>
                        <a:rPr lang="fr-FR" sz="1300"/>
                        <a:t> avec réanalyse Safran (2006-2070)</a:t>
                      </a:r>
                    </a:p>
                    <a:p>
                      <a:r>
                        <a:rPr lang="fr-FR" sz="1300"/>
                        <a:t>- Scénarios RCP 2.6, 4.5 et 8.5</a:t>
                      </a:r>
                    </a:p>
                  </a:txBody>
                  <a:tcPr anchor="ctr">
                    <a:solidFill>
                      <a:srgbClr val="FFD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2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b="1" dirty="0"/>
                        <a:t>Population vivante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Annuelle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Départementale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- INSEE, modèle Omphale (2020-2070)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- Scénario démographique central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55769"/>
                  </a:ext>
                </a:extLst>
              </a:tr>
            </a:tbl>
          </a:graphicData>
        </a:graphic>
      </p:graphicFrame>
      <p:sp>
        <p:nvSpPr>
          <p:cNvPr id="24" name="ZoneTexte 42">
            <a:extLst>
              <a:ext uri="{FF2B5EF4-FFF2-40B4-BE49-F238E27FC236}">
                <a16:creationId xmlns:a16="http://schemas.microsoft.com/office/drawing/2014/main" id="{6BD6D961-DFE6-6FF9-1787-841A51578701}"/>
              </a:ext>
            </a:extLst>
          </p:cNvPr>
          <p:cNvSpPr txBox="1"/>
          <p:nvPr/>
        </p:nvSpPr>
        <p:spPr>
          <a:xfrm>
            <a:off x="16708" y="1960766"/>
            <a:ext cx="22046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400">
                <a:solidFill>
                  <a:srgbClr val="313131"/>
                </a:solidFill>
              </a:rPr>
              <a:t>Variables explicatives projetées</a:t>
            </a:r>
          </a:p>
        </p:txBody>
      </p:sp>
      <p:sp>
        <p:nvSpPr>
          <p:cNvPr id="25" name="Flèche : haut 46">
            <a:extLst>
              <a:ext uri="{FF2B5EF4-FFF2-40B4-BE49-F238E27FC236}">
                <a16:creationId xmlns:a16="http://schemas.microsoft.com/office/drawing/2014/main" id="{E2AF6BBD-7B69-F5BA-EFD7-47F8A678DB79}"/>
              </a:ext>
            </a:extLst>
          </p:cNvPr>
          <p:cNvSpPr/>
          <p:nvPr/>
        </p:nvSpPr>
        <p:spPr bwMode="gray">
          <a:xfrm rot="10800000">
            <a:off x="914070" y="2466740"/>
            <a:ext cx="417402" cy="540000"/>
          </a:xfrm>
          <a:prstGeom prst="upArrow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26" name="ZoneTexte 47">
            <a:extLst>
              <a:ext uri="{FF2B5EF4-FFF2-40B4-BE49-F238E27FC236}">
                <a16:creationId xmlns:a16="http://schemas.microsoft.com/office/drawing/2014/main" id="{D934793F-0A20-A0A3-43DC-7E544087E4CB}"/>
              </a:ext>
            </a:extLst>
          </p:cNvPr>
          <p:cNvSpPr txBox="1"/>
          <p:nvPr/>
        </p:nvSpPr>
        <p:spPr>
          <a:xfrm>
            <a:off x="93081" y="3089126"/>
            <a:ext cx="20598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400">
                <a:solidFill>
                  <a:srgbClr val="313131"/>
                </a:solidFill>
              </a:rPr>
              <a:t>Modèle DLNM entraîné sur des données historiques</a:t>
            </a:r>
          </a:p>
        </p:txBody>
      </p:sp>
      <p:sp>
        <p:nvSpPr>
          <p:cNvPr id="27" name="Flèche : haut 1">
            <a:extLst>
              <a:ext uri="{FF2B5EF4-FFF2-40B4-BE49-F238E27FC236}">
                <a16:creationId xmlns:a16="http://schemas.microsoft.com/office/drawing/2014/main" id="{8345E1D5-815A-CF25-3CF2-42C77A651906}"/>
              </a:ext>
            </a:extLst>
          </p:cNvPr>
          <p:cNvSpPr/>
          <p:nvPr/>
        </p:nvSpPr>
        <p:spPr bwMode="gray">
          <a:xfrm rot="10800000">
            <a:off x="914070" y="3602399"/>
            <a:ext cx="417402" cy="540000"/>
          </a:xfrm>
          <a:prstGeom prst="upArrow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28" name="ZoneTexte 2">
            <a:extLst>
              <a:ext uri="{FF2B5EF4-FFF2-40B4-BE49-F238E27FC236}">
                <a16:creationId xmlns:a16="http://schemas.microsoft.com/office/drawing/2014/main" id="{E2E13BB1-AFC8-3102-2314-2BE2D5A90E14}"/>
              </a:ext>
            </a:extLst>
          </p:cNvPr>
          <p:cNvSpPr txBox="1"/>
          <p:nvPr/>
        </p:nvSpPr>
        <p:spPr>
          <a:xfrm>
            <a:off x="23281" y="4214250"/>
            <a:ext cx="22046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400">
                <a:solidFill>
                  <a:srgbClr val="313131"/>
                </a:solidFill>
              </a:rPr>
              <a:t>Projections de mortalité par scénario climatique RCP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1CA9BE47-F95D-A013-EE25-699E6664A585}"/>
              </a:ext>
            </a:extLst>
          </p:cNvPr>
          <p:cNvSpPr/>
          <p:nvPr/>
        </p:nvSpPr>
        <p:spPr>
          <a:xfrm>
            <a:off x="1987625" y="2135742"/>
            <a:ext cx="253208" cy="758834"/>
          </a:xfrm>
          <a:prstGeom prst="leftBrace">
            <a:avLst>
              <a:gd name="adj1" fmla="val 8333"/>
              <a:gd name="adj2" fmla="val 168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44">
            <a:extLst>
              <a:ext uri="{FF2B5EF4-FFF2-40B4-BE49-F238E27FC236}">
                <a16:creationId xmlns:a16="http://schemas.microsoft.com/office/drawing/2014/main" id="{F3D6677D-173E-E397-0D8E-6B7CEEFAD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1" r="4268" b="38665"/>
          <a:stretch/>
        </p:blipFill>
        <p:spPr>
          <a:xfrm>
            <a:off x="4443434" y="4013718"/>
            <a:ext cx="4619580" cy="1800000"/>
          </a:xfrm>
          <a:prstGeom prst="rect">
            <a:avLst/>
          </a:prstGeom>
        </p:spPr>
      </p:pic>
      <p:sp>
        <p:nvSpPr>
          <p:cNvPr id="31" name="ZoneTexte 45">
            <a:extLst>
              <a:ext uri="{FF2B5EF4-FFF2-40B4-BE49-F238E27FC236}">
                <a16:creationId xmlns:a16="http://schemas.microsoft.com/office/drawing/2014/main" id="{FB10F673-C9F5-B6BA-394D-BAF045323328}"/>
              </a:ext>
            </a:extLst>
          </p:cNvPr>
          <p:cNvSpPr txBox="1"/>
          <p:nvPr/>
        </p:nvSpPr>
        <p:spPr>
          <a:xfrm>
            <a:off x="227792" y="5018976"/>
            <a:ext cx="4000260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1300" b="1" dirty="0">
                <a:solidFill>
                  <a:srgbClr val="EDA89D"/>
                </a:solidFill>
              </a:rPr>
              <a:t>RCP 2.6 </a:t>
            </a:r>
            <a:r>
              <a:rPr lang="fr-FR" sz="1300" b="1" dirty="0">
                <a:solidFill>
                  <a:schemeClr val="accent6"/>
                </a:solidFill>
              </a:rPr>
              <a:t>:</a:t>
            </a:r>
            <a:r>
              <a:rPr lang="fr-FR" sz="1300" b="1" dirty="0">
                <a:solidFill>
                  <a:srgbClr val="313131"/>
                </a:solidFill>
              </a:rPr>
              <a:t> </a:t>
            </a:r>
            <a:r>
              <a:rPr lang="fr-FR" sz="1300" dirty="0">
                <a:solidFill>
                  <a:srgbClr val="313131"/>
                </a:solidFill>
              </a:rPr>
              <a:t>scénario aligné sur les accords de Paris ; réduction du forçage radiatif dès 2020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1300" b="1" dirty="0">
                <a:solidFill>
                  <a:srgbClr val="FF2600"/>
                </a:solidFill>
              </a:rPr>
              <a:t>RCP 4.5 </a:t>
            </a:r>
            <a:r>
              <a:rPr lang="fr-FR" sz="1300" b="1" dirty="0">
                <a:solidFill>
                  <a:schemeClr val="accent3"/>
                </a:solidFill>
              </a:rPr>
              <a:t>: </a:t>
            </a:r>
            <a:r>
              <a:rPr lang="fr-FR" sz="1300" dirty="0">
                <a:solidFill>
                  <a:srgbClr val="313131"/>
                </a:solidFill>
              </a:rPr>
              <a:t>stabilisation des émissions de GES d’ici 2050 environ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1300" b="1" dirty="0">
                <a:solidFill>
                  <a:srgbClr val="751141"/>
                </a:solidFill>
              </a:rPr>
              <a:t>RCP 8.5 </a:t>
            </a:r>
            <a:r>
              <a:rPr lang="fr-FR" sz="1300" b="1" dirty="0">
                <a:solidFill>
                  <a:srgbClr val="ED8B00"/>
                </a:solidFill>
              </a:rPr>
              <a:t>: </a:t>
            </a:r>
            <a:r>
              <a:rPr lang="fr-FR" sz="1300" dirty="0">
                <a:solidFill>
                  <a:srgbClr val="313131"/>
                </a:solidFill>
              </a:rPr>
              <a:t>pas de réduction des émissions de GES</a:t>
            </a:r>
            <a:endParaRPr lang="fr-FR" sz="1300" dirty="0">
              <a:solidFill>
                <a:schemeClr val="accent3"/>
              </a:solidFill>
            </a:endParaRPr>
          </a:p>
        </p:txBody>
      </p:sp>
      <p:sp>
        <p:nvSpPr>
          <p:cNvPr id="32" name="ZoneTexte 48">
            <a:extLst>
              <a:ext uri="{FF2B5EF4-FFF2-40B4-BE49-F238E27FC236}">
                <a16:creationId xmlns:a16="http://schemas.microsoft.com/office/drawing/2014/main" id="{FC71EDB2-40B0-7CC6-492B-521108413C22}"/>
              </a:ext>
            </a:extLst>
          </p:cNvPr>
          <p:cNvSpPr txBox="1"/>
          <p:nvPr/>
        </p:nvSpPr>
        <p:spPr>
          <a:xfrm>
            <a:off x="4523460" y="5813718"/>
            <a:ext cx="45395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200" i="1">
                <a:solidFill>
                  <a:srgbClr val="313131"/>
                </a:solidFill>
              </a:rPr>
              <a:t>Graphique : Évolution des émissions de gaz à effet de serre par scénario climatique entre 2020 et 2100 (source : CCR)</a:t>
            </a:r>
          </a:p>
        </p:txBody>
      </p:sp>
    </p:spTree>
    <p:extLst>
      <p:ext uri="{BB962C8B-B14F-4D97-AF65-F5344CB8AC3E}">
        <p14:creationId xmlns:p14="http://schemas.microsoft.com/office/powerpoint/2010/main" val="1382866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2" descr="Une image contenant texte, capture d’écran, ligne, Police&#10;&#10;Description générée automatiquement">
            <a:extLst>
              <a:ext uri="{FF2B5EF4-FFF2-40B4-BE49-F238E27FC236}">
                <a16:creationId xmlns:a16="http://schemas.microsoft.com/office/drawing/2014/main" id="{FD6D57E5-AF06-D14A-6C2C-CAF8946FC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1" y="4553515"/>
            <a:ext cx="4644368" cy="15018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Projections à horizon 2070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/>
              <a:t>Prise en compte de l’adaptation future des individus à la chaleur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grpSp>
        <p:nvGrpSpPr>
          <p:cNvPr id="6" name="Graphic 4">
            <a:extLst>
              <a:ext uri="{FF2B5EF4-FFF2-40B4-BE49-F238E27FC236}">
                <a16:creationId xmlns:a16="http://schemas.microsoft.com/office/drawing/2014/main" id="{0A96A315-907E-E81F-90D8-0F9F5CF8CA1A}"/>
              </a:ext>
            </a:extLst>
          </p:cNvPr>
          <p:cNvGrpSpPr/>
          <p:nvPr/>
        </p:nvGrpSpPr>
        <p:grpSpPr>
          <a:xfrm>
            <a:off x="256178" y="1448708"/>
            <a:ext cx="540000" cy="540000"/>
            <a:chOff x="3607758" y="3339623"/>
            <a:chExt cx="362313" cy="361971"/>
          </a:xfrm>
          <a:solidFill>
            <a:schemeClr val="tx1"/>
          </a:solidFill>
        </p:grpSpPr>
        <p:sp>
          <p:nvSpPr>
            <p:cNvPr id="8" name="Graphic 4">
              <a:extLst>
                <a:ext uri="{FF2B5EF4-FFF2-40B4-BE49-F238E27FC236}">
                  <a16:creationId xmlns:a16="http://schemas.microsoft.com/office/drawing/2014/main" id="{02959894-C900-5EE4-0497-D652066CF395}"/>
                </a:ext>
              </a:extLst>
            </p:cNvPr>
            <p:cNvSpPr/>
            <p:nvPr/>
          </p:nvSpPr>
          <p:spPr>
            <a:xfrm>
              <a:off x="3607758" y="3339623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6 w 362313"/>
                <a:gd name="connsiteY2" fmla="*/ 361972 h 361971"/>
                <a:gd name="connsiteX3" fmla="*/ 362310 w 362313"/>
                <a:gd name="connsiteY3" fmla="*/ 181305 h 361971"/>
                <a:gd name="connsiteX4" fmla="*/ 362310 w 362313"/>
                <a:gd name="connsiteY4" fmla="*/ 181305 h 361971"/>
                <a:gd name="connsiteX5" fmla="*/ 181474 w 362313"/>
                <a:gd name="connsiteY5" fmla="*/ 0 h 361971"/>
                <a:gd name="connsiteX6" fmla="*/ 181474 w 362313"/>
                <a:gd name="connsiteY6" fmla="*/ 0 h 361971"/>
                <a:gd name="connsiteX7" fmla="*/ 181474 w 362313"/>
                <a:gd name="connsiteY7" fmla="*/ 349204 h 361971"/>
                <a:gd name="connsiteX8" fmla="*/ 12780 w 362313"/>
                <a:gd name="connsiteY8" fmla="*/ 181305 h 361971"/>
                <a:gd name="connsiteX9" fmla="*/ 180836 w 362313"/>
                <a:gd name="connsiteY9" fmla="*/ 12768 h 361971"/>
                <a:gd name="connsiteX10" fmla="*/ 349530 w 362313"/>
                <a:gd name="connsiteY10" fmla="*/ 180667 h 361971"/>
                <a:gd name="connsiteX11" fmla="*/ 349530 w 362313"/>
                <a:gd name="connsiteY11" fmla="*/ 180667 h 361971"/>
                <a:gd name="connsiteX12" fmla="*/ 181474 w 362313"/>
                <a:gd name="connsiteY12" fmla="*/ 349204 h 361971"/>
                <a:gd name="connsiteX13" fmla="*/ 181474 w 362313"/>
                <a:gd name="connsiteY13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6" y="361972"/>
                  </a:cubicBezTo>
                  <a:cubicBezTo>
                    <a:pt x="280518" y="361972"/>
                    <a:pt x="362310" y="280895"/>
                    <a:pt x="362310" y="181305"/>
                  </a:cubicBezTo>
                  <a:lnTo>
                    <a:pt x="362310" y="181305"/>
                  </a:lnTo>
                  <a:cubicBezTo>
                    <a:pt x="362949" y="81077"/>
                    <a:pt x="281796" y="0"/>
                    <a:pt x="181474" y="0"/>
                  </a:cubicBezTo>
                  <a:cubicBezTo>
                    <a:pt x="181474" y="0"/>
                    <a:pt x="181474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8"/>
                    <a:pt x="88181" y="12768"/>
                    <a:pt x="180836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lnTo>
                    <a:pt x="349530" y="180667"/>
                  </a:lnTo>
                  <a:cubicBezTo>
                    <a:pt x="349530" y="273873"/>
                    <a:pt x="274128" y="349204"/>
                    <a:pt x="181474" y="349204"/>
                  </a:cubicBezTo>
                  <a:lnTo>
                    <a:pt x="181474" y="3492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4">
              <a:extLst>
                <a:ext uri="{FF2B5EF4-FFF2-40B4-BE49-F238E27FC236}">
                  <a16:creationId xmlns:a16="http://schemas.microsoft.com/office/drawing/2014/main" id="{FEDF4FD4-0FE7-CBF2-0ED2-6C145FD1C06A}"/>
                </a:ext>
              </a:extLst>
            </p:cNvPr>
            <p:cNvSpPr/>
            <p:nvPr/>
          </p:nvSpPr>
          <p:spPr>
            <a:xfrm>
              <a:off x="3675052" y="3414316"/>
              <a:ext cx="227921" cy="187688"/>
            </a:xfrm>
            <a:custGeom>
              <a:avLst/>
              <a:gdLst>
                <a:gd name="connsiteX0" fmla="*/ 119931 w 227921"/>
                <a:gd name="connsiteY0" fmla="*/ 3192 h 187688"/>
                <a:gd name="connsiteX1" fmla="*/ 114819 w 227921"/>
                <a:gd name="connsiteY1" fmla="*/ 0 h 187688"/>
                <a:gd name="connsiteX2" fmla="*/ 114819 w 227921"/>
                <a:gd name="connsiteY2" fmla="*/ 0 h 187688"/>
                <a:gd name="connsiteX3" fmla="*/ 109707 w 227921"/>
                <a:gd name="connsiteY3" fmla="*/ 3192 h 187688"/>
                <a:gd name="connsiteX4" fmla="*/ 1078 w 227921"/>
                <a:gd name="connsiteY4" fmla="*/ 177475 h 187688"/>
                <a:gd name="connsiteX5" fmla="*/ 2995 w 227921"/>
                <a:gd name="connsiteY5" fmla="*/ 186412 h 187688"/>
                <a:gd name="connsiteX6" fmla="*/ 6190 w 227921"/>
                <a:gd name="connsiteY6" fmla="*/ 187689 h 187688"/>
                <a:gd name="connsiteX7" fmla="*/ 221531 w 227921"/>
                <a:gd name="connsiteY7" fmla="*/ 187689 h 187688"/>
                <a:gd name="connsiteX8" fmla="*/ 227921 w 227921"/>
                <a:gd name="connsiteY8" fmla="*/ 181305 h 187688"/>
                <a:gd name="connsiteX9" fmla="*/ 226643 w 227921"/>
                <a:gd name="connsiteY9" fmla="*/ 178113 h 187688"/>
                <a:gd name="connsiteX10" fmla="*/ 119931 w 227921"/>
                <a:gd name="connsiteY10" fmla="*/ 3192 h 187688"/>
                <a:gd name="connsiteX11" fmla="*/ 17692 w 227921"/>
                <a:gd name="connsiteY11" fmla="*/ 174283 h 187688"/>
                <a:gd name="connsiteX12" fmla="*/ 114180 w 227921"/>
                <a:gd name="connsiteY12" fmla="*/ 19152 h 187688"/>
                <a:gd name="connsiteX13" fmla="*/ 210029 w 227921"/>
                <a:gd name="connsiteY13" fmla="*/ 174283 h 187688"/>
                <a:gd name="connsiteX14" fmla="*/ 17692 w 227921"/>
                <a:gd name="connsiteY14" fmla="*/ 174283 h 18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921" h="187688">
                  <a:moveTo>
                    <a:pt x="119931" y="3192"/>
                  </a:moveTo>
                  <a:cubicBezTo>
                    <a:pt x="118653" y="1277"/>
                    <a:pt x="116736" y="0"/>
                    <a:pt x="114819" y="0"/>
                  </a:cubicBezTo>
                  <a:lnTo>
                    <a:pt x="114819" y="0"/>
                  </a:lnTo>
                  <a:cubicBezTo>
                    <a:pt x="112902" y="0"/>
                    <a:pt x="110346" y="1277"/>
                    <a:pt x="109707" y="3192"/>
                  </a:cubicBezTo>
                  <a:lnTo>
                    <a:pt x="1078" y="177475"/>
                  </a:lnTo>
                  <a:cubicBezTo>
                    <a:pt x="-839" y="180667"/>
                    <a:pt x="-200" y="184497"/>
                    <a:pt x="2995" y="186412"/>
                  </a:cubicBezTo>
                  <a:cubicBezTo>
                    <a:pt x="4273" y="187051"/>
                    <a:pt x="4912" y="187689"/>
                    <a:pt x="6190" y="187689"/>
                  </a:cubicBezTo>
                  <a:lnTo>
                    <a:pt x="221531" y="187689"/>
                  </a:lnTo>
                  <a:cubicBezTo>
                    <a:pt x="225365" y="187689"/>
                    <a:pt x="227921" y="185135"/>
                    <a:pt x="227921" y="181305"/>
                  </a:cubicBezTo>
                  <a:cubicBezTo>
                    <a:pt x="227921" y="180028"/>
                    <a:pt x="227282" y="178752"/>
                    <a:pt x="226643" y="178113"/>
                  </a:cubicBezTo>
                  <a:lnTo>
                    <a:pt x="119931" y="3192"/>
                  </a:lnTo>
                  <a:close/>
                  <a:moveTo>
                    <a:pt x="17692" y="174283"/>
                  </a:moveTo>
                  <a:lnTo>
                    <a:pt x="114180" y="19152"/>
                  </a:lnTo>
                  <a:lnTo>
                    <a:pt x="210029" y="174283"/>
                  </a:lnTo>
                  <a:lnTo>
                    <a:pt x="17692" y="17428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4">
              <a:extLst>
                <a:ext uri="{FF2B5EF4-FFF2-40B4-BE49-F238E27FC236}">
                  <a16:creationId xmlns:a16="http://schemas.microsoft.com/office/drawing/2014/main" id="{617A9BB4-9959-A4F6-4B65-267D0B181970}"/>
                </a:ext>
              </a:extLst>
            </p:cNvPr>
            <p:cNvSpPr/>
            <p:nvPr/>
          </p:nvSpPr>
          <p:spPr>
            <a:xfrm>
              <a:off x="3782842" y="3474325"/>
              <a:ext cx="12779" cy="66393"/>
            </a:xfrm>
            <a:custGeom>
              <a:avLst/>
              <a:gdLst>
                <a:gd name="connsiteX0" fmla="*/ 0 w 12779"/>
                <a:gd name="connsiteY0" fmla="*/ 7023 h 66393"/>
                <a:gd name="connsiteX1" fmla="*/ 0 w 12779"/>
                <a:gd name="connsiteY1" fmla="*/ 60010 h 66393"/>
                <a:gd name="connsiteX2" fmla="*/ 6390 w 12779"/>
                <a:gd name="connsiteY2" fmla="*/ 66394 h 66393"/>
                <a:gd name="connsiteX3" fmla="*/ 12780 w 12779"/>
                <a:gd name="connsiteY3" fmla="*/ 60010 h 66393"/>
                <a:gd name="connsiteX4" fmla="*/ 12780 w 12779"/>
                <a:gd name="connsiteY4" fmla="*/ 6384 h 66393"/>
                <a:gd name="connsiteX5" fmla="*/ 6390 w 12779"/>
                <a:gd name="connsiteY5" fmla="*/ 0 h 66393"/>
                <a:gd name="connsiteX6" fmla="*/ 0 w 12779"/>
                <a:gd name="connsiteY6" fmla="*/ 7023 h 66393"/>
                <a:gd name="connsiteX7" fmla="*/ 0 w 12779"/>
                <a:gd name="connsiteY7" fmla="*/ 7023 h 6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79" h="66393">
                  <a:moveTo>
                    <a:pt x="0" y="7023"/>
                  </a:moveTo>
                  <a:lnTo>
                    <a:pt x="0" y="60010"/>
                  </a:lnTo>
                  <a:cubicBezTo>
                    <a:pt x="0" y="63840"/>
                    <a:pt x="2556" y="66394"/>
                    <a:pt x="6390" y="66394"/>
                  </a:cubicBezTo>
                  <a:cubicBezTo>
                    <a:pt x="10224" y="66394"/>
                    <a:pt x="12780" y="63840"/>
                    <a:pt x="12780" y="60010"/>
                  </a:cubicBezTo>
                  <a:lnTo>
                    <a:pt x="12780" y="6384"/>
                  </a:lnTo>
                  <a:cubicBezTo>
                    <a:pt x="12780" y="2554"/>
                    <a:pt x="10224" y="0"/>
                    <a:pt x="6390" y="0"/>
                  </a:cubicBezTo>
                  <a:cubicBezTo>
                    <a:pt x="2556" y="0"/>
                    <a:pt x="0" y="3192"/>
                    <a:pt x="0" y="7023"/>
                  </a:cubicBezTo>
                  <a:lnTo>
                    <a:pt x="0" y="702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4">
              <a:extLst>
                <a:ext uri="{FF2B5EF4-FFF2-40B4-BE49-F238E27FC236}">
                  <a16:creationId xmlns:a16="http://schemas.microsoft.com/office/drawing/2014/main" id="{BD33ACB9-B453-6908-4286-19BABD71C7F9}"/>
                </a:ext>
              </a:extLst>
            </p:cNvPr>
            <p:cNvSpPr/>
            <p:nvPr/>
          </p:nvSpPr>
          <p:spPr>
            <a:xfrm>
              <a:off x="3782203" y="3557956"/>
              <a:ext cx="14057" cy="14044"/>
            </a:xfrm>
            <a:custGeom>
              <a:avLst/>
              <a:gdLst>
                <a:gd name="connsiteX0" fmla="*/ 7029 w 14057"/>
                <a:gd name="connsiteY0" fmla="*/ 0 h 14044"/>
                <a:gd name="connsiteX1" fmla="*/ 0 w 14057"/>
                <a:gd name="connsiteY1" fmla="*/ 7022 h 14044"/>
                <a:gd name="connsiteX2" fmla="*/ 7029 w 14057"/>
                <a:gd name="connsiteY2" fmla="*/ 14045 h 14044"/>
                <a:gd name="connsiteX3" fmla="*/ 14058 w 14057"/>
                <a:gd name="connsiteY3" fmla="*/ 7022 h 14044"/>
                <a:gd name="connsiteX4" fmla="*/ 7029 w 14057"/>
                <a:gd name="connsiteY4" fmla="*/ 0 h 14044"/>
                <a:gd name="connsiteX5" fmla="*/ 7029 w 14057"/>
                <a:gd name="connsiteY5" fmla="*/ 0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7" h="14044">
                  <a:moveTo>
                    <a:pt x="7029" y="0"/>
                  </a:moveTo>
                  <a:cubicBezTo>
                    <a:pt x="3195" y="0"/>
                    <a:pt x="0" y="3192"/>
                    <a:pt x="0" y="7022"/>
                  </a:cubicBezTo>
                  <a:cubicBezTo>
                    <a:pt x="0" y="10853"/>
                    <a:pt x="3195" y="14045"/>
                    <a:pt x="7029" y="14045"/>
                  </a:cubicBezTo>
                  <a:cubicBezTo>
                    <a:pt x="10863" y="14045"/>
                    <a:pt x="14058" y="10853"/>
                    <a:pt x="14058" y="7022"/>
                  </a:cubicBezTo>
                  <a:cubicBezTo>
                    <a:pt x="14058" y="3192"/>
                    <a:pt x="10863" y="0"/>
                    <a:pt x="7029" y="0"/>
                  </a:cubicBezTo>
                  <a:cubicBezTo>
                    <a:pt x="7029" y="0"/>
                    <a:pt x="7029" y="0"/>
                    <a:pt x="7029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8FD02266-0366-6183-41E4-8CBAA6B6E68B}"/>
              </a:ext>
            </a:extLst>
          </p:cNvPr>
          <p:cNvGrpSpPr/>
          <p:nvPr/>
        </p:nvGrpSpPr>
        <p:grpSpPr>
          <a:xfrm>
            <a:off x="256178" y="2458080"/>
            <a:ext cx="540000" cy="540000"/>
            <a:chOff x="3607758" y="4793256"/>
            <a:chExt cx="362309" cy="361971"/>
          </a:xfrm>
          <a:solidFill>
            <a:schemeClr val="tx1"/>
          </a:solidFill>
        </p:grpSpPr>
        <p:sp>
          <p:nvSpPr>
            <p:cNvPr id="33" name="Graphic 4">
              <a:extLst>
                <a:ext uri="{FF2B5EF4-FFF2-40B4-BE49-F238E27FC236}">
                  <a16:creationId xmlns:a16="http://schemas.microsoft.com/office/drawing/2014/main" id="{EEC65534-575F-2F0F-D039-13914917C26A}"/>
                </a:ext>
              </a:extLst>
            </p:cNvPr>
            <p:cNvSpPr/>
            <p:nvPr/>
          </p:nvSpPr>
          <p:spPr>
            <a:xfrm>
              <a:off x="3607758" y="4793256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6 w 362309"/>
                <a:gd name="connsiteY2" fmla="*/ 361972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0 h 361971"/>
                <a:gd name="connsiteX7" fmla="*/ 181474 w 362309"/>
                <a:gd name="connsiteY7" fmla="*/ 348565 h 361971"/>
                <a:gd name="connsiteX8" fmla="*/ 12780 w 362309"/>
                <a:gd name="connsiteY8" fmla="*/ 180667 h 361971"/>
                <a:gd name="connsiteX9" fmla="*/ 180836 w 362309"/>
                <a:gd name="connsiteY9" fmla="*/ 12129 h 361971"/>
                <a:gd name="connsiteX10" fmla="*/ 349530 w 362309"/>
                <a:gd name="connsiteY10" fmla="*/ 180028 h 361971"/>
                <a:gd name="connsiteX11" fmla="*/ 349530 w 362309"/>
                <a:gd name="connsiteY11" fmla="*/ 180028 h 361971"/>
                <a:gd name="connsiteX12" fmla="*/ 181474 w 362309"/>
                <a:gd name="connsiteY12" fmla="*/ 348565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6" y="361972"/>
                  </a:cubicBezTo>
                  <a:cubicBezTo>
                    <a:pt x="280518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0438"/>
                    <a:pt x="281796" y="0"/>
                    <a:pt x="181474" y="0"/>
                  </a:cubicBezTo>
                  <a:cubicBezTo>
                    <a:pt x="181474" y="0"/>
                    <a:pt x="181474" y="0"/>
                    <a:pt x="181474" y="0"/>
                  </a:cubicBezTo>
                  <a:close/>
                  <a:moveTo>
                    <a:pt x="181474" y="348565"/>
                  </a:moveTo>
                  <a:cubicBezTo>
                    <a:pt x="88181" y="348565"/>
                    <a:pt x="12780" y="273234"/>
                    <a:pt x="12780" y="180667"/>
                  </a:cubicBezTo>
                  <a:cubicBezTo>
                    <a:pt x="12780" y="88099"/>
                    <a:pt x="88181" y="12129"/>
                    <a:pt x="180836" y="12129"/>
                  </a:cubicBezTo>
                  <a:cubicBezTo>
                    <a:pt x="274128" y="12129"/>
                    <a:pt x="349530" y="87461"/>
                    <a:pt x="349530" y="180028"/>
                  </a:cubicBezTo>
                  <a:lnTo>
                    <a:pt x="349530" y="180028"/>
                  </a:lnTo>
                  <a:cubicBezTo>
                    <a:pt x="349530" y="273234"/>
                    <a:pt x="274128" y="348565"/>
                    <a:pt x="181474" y="34856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4">
              <a:extLst>
                <a:ext uri="{FF2B5EF4-FFF2-40B4-BE49-F238E27FC236}">
                  <a16:creationId xmlns:a16="http://schemas.microsoft.com/office/drawing/2014/main" id="{0E57D9B3-F710-75CA-D33E-F61F77C92F63}"/>
                </a:ext>
              </a:extLst>
            </p:cNvPr>
            <p:cNvSpPr/>
            <p:nvPr/>
          </p:nvSpPr>
          <p:spPr>
            <a:xfrm>
              <a:off x="3766229" y="5046700"/>
              <a:ext cx="44729" cy="44687"/>
            </a:xfrm>
            <a:custGeom>
              <a:avLst/>
              <a:gdLst>
                <a:gd name="connsiteX0" fmla="*/ 22365 w 44729"/>
                <a:gd name="connsiteY0" fmla="*/ 0 h 44687"/>
                <a:gd name="connsiteX1" fmla="*/ 0 w 44729"/>
                <a:gd name="connsiteY1" fmla="*/ 22344 h 44687"/>
                <a:gd name="connsiteX2" fmla="*/ 22365 w 44729"/>
                <a:gd name="connsiteY2" fmla="*/ 44688 h 44687"/>
                <a:gd name="connsiteX3" fmla="*/ 44730 w 44729"/>
                <a:gd name="connsiteY3" fmla="*/ 22344 h 44687"/>
                <a:gd name="connsiteX4" fmla="*/ 44730 w 44729"/>
                <a:gd name="connsiteY4" fmla="*/ 22344 h 44687"/>
                <a:gd name="connsiteX5" fmla="*/ 22365 w 44729"/>
                <a:gd name="connsiteY5" fmla="*/ 0 h 44687"/>
                <a:gd name="connsiteX6" fmla="*/ 22365 w 44729"/>
                <a:gd name="connsiteY6" fmla="*/ 31920 h 44687"/>
                <a:gd name="connsiteX7" fmla="*/ 12780 w 44729"/>
                <a:gd name="connsiteY7" fmla="*/ 22344 h 44687"/>
                <a:gd name="connsiteX8" fmla="*/ 22365 w 44729"/>
                <a:gd name="connsiteY8" fmla="*/ 12768 h 44687"/>
                <a:gd name="connsiteX9" fmla="*/ 31950 w 44729"/>
                <a:gd name="connsiteY9" fmla="*/ 22344 h 44687"/>
                <a:gd name="connsiteX10" fmla="*/ 31950 w 44729"/>
                <a:gd name="connsiteY10" fmla="*/ 22344 h 44687"/>
                <a:gd name="connsiteX11" fmla="*/ 22365 w 44729"/>
                <a:gd name="connsiteY11" fmla="*/ 31920 h 44687"/>
                <a:gd name="connsiteX12" fmla="*/ 22365 w 44729"/>
                <a:gd name="connsiteY12" fmla="*/ 31920 h 4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729" h="44687">
                  <a:moveTo>
                    <a:pt x="22365" y="0"/>
                  </a:moveTo>
                  <a:cubicBezTo>
                    <a:pt x="10224" y="0"/>
                    <a:pt x="0" y="10214"/>
                    <a:pt x="0" y="22344"/>
                  </a:cubicBezTo>
                  <a:cubicBezTo>
                    <a:pt x="0" y="34473"/>
                    <a:pt x="10224" y="44688"/>
                    <a:pt x="22365" y="44688"/>
                  </a:cubicBezTo>
                  <a:cubicBezTo>
                    <a:pt x="34505" y="44688"/>
                    <a:pt x="44730" y="34473"/>
                    <a:pt x="44730" y="22344"/>
                  </a:cubicBezTo>
                  <a:lnTo>
                    <a:pt x="44730" y="22344"/>
                  </a:lnTo>
                  <a:cubicBezTo>
                    <a:pt x="44730" y="10214"/>
                    <a:pt x="34505" y="0"/>
                    <a:pt x="22365" y="0"/>
                  </a:cubicBezTo>
                  <a:close/>
                  <a:moveTo>
                    <a:pt x="22365" y="31920"/>
                  </a:moveTo>
                  <a:cubicBezTo>
                    <a:pt x="17253" y="31920"/>
                    <a:pt x="12780" y="27451"/>
                    <a:pt x="12780" y="22344"/>
                  </a:cubicBezTo>
                  <a:cubicBezTo>
                    <a:pt x="12780" y="17236"/>
                    <a:pt x="17253" y="12768"/>
                    <a:pt x="22365" y="12768"/>
                  </a:cubicBezTo>
                  <a:cubicBezTo>
                    <a:pt x="27477" y="12768"/>
                    <a:pt x="31950" y="17236"/>
                    <a:pt x="31950" y="22344"/>
                  </a:cubicBezTo>
                  <a:lnTo>
                    <a:pt x="31950" y="22344"/>
                  </a:lnTo>
                  <a:cubicBezTo>
                    <a:pt x="31950" y="28089"/>
                    <a:pt x="27477" y="31920"/>
                    <a:pt x="22365" y="31920"/>
                  </a:cubicBezTo>
                  <a:lnTo>
                    <a:pt x="22365" y="3192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4">
              <a:extLst>
                <a:ext uri="{FF2B5EF4-FFF2-40B4-BE49-F238E27FC236}">
                  <a16:creationId xmlns:a16="http://schemas.microsoft.com/office/drawing/2014/main" id="{B8D0130C-BA7E-AD2F-2259-7A2CEB01026E}"/>
                </a:ext>
              </a:extLst>
            </p:cNvPr>
            <p:cNvSpPr/>
            <p:nvPr/>
          </p:nvSpPr>
          <p:spPr>
            <a:xfrm>
              <a:off x="3719582" y="4856457"/>
              <a:ext cx="137838" cy="172367"/>
            </a:xfrm>
            <a:custGeom>
              <a:avLst/>
              <a:gdLst>
                <a:gd name="connsiteX0" fmla="*/ 69012 w 137838"/>
                <a:gd name="connsiteY0" fmla="*/ 0 h 172367"/>
                <a:gd name="connsiteX1" fmla="*/ 0 w 137838"/>
                <a:gd name="connsiteY1" fmla="*/ 58733 h 172367"/>
                <a:gd name="connsiteX2" fmla="*/ 0 w 137838"/>
                <a:gd name="connsiteY2" fmla="*/ 61925 h 172367"/>
                <a:gd name="connsiteX3" fmla="*/ 5751 w 137838"/>
                <a:gd name="connsiteY3" fmla="*/ 68309 h 172367"/>
                <a:gd name="connsiteX4" fmla="*/ 37701 w 137838"/>
                <a:gd name="connsiteY4" fmla="*/ 70862 h 172367"/>
                <a:gd name="connsiteX5" fmla="*/ 44091 w 137838"/>
                <a:gd name="connsiteY5" fmla="*/ 65755 h 172367"/>
                <a:gd name="connsiteX6" fmla="*/ 74762 w 137838"/>
                <a:gd name="connsiteY6" fmla="*/ 46603 h 172367"/>
                <a:gd name="connsiteX7" fmla="*/ 94571 w 137838"/>
                <a:gd name="connsiteY7" fmla="*/ 70224 h 172367"/>
                <a:gd name="connsiteX8" fmla="*/ 69012 w 137838"/>
                <a:gd name="connsiteY8" fmla="*/ 95760 h 172367"/>
                <a:gd name="connsiteX9" fmla="*/ 53037 w 137838"/>
                <a:gd name="connsiteY9" fmla="*/ 95760 h 172367"/>
                <a:gd name="connsiteX10" fmla="*/ 48564 w 137838"/>
                <a:gd name="connsiteY10" fmla="*/ 97675 h 172367"/>
                <a:gd name="connsiteX11" fmla="*/ 46647 w 137838"/>
                <a:gd name="connsiteY11" fmla="*/ 102144 h 172367"/>
                <a:gd name="connsiteX12" fmla="*/ 46647 w 137838"/>
                <a:gd name="connsiteY12" fmla="*/ 165984 h 172367"/>
                <a:gd name="connsiteX13" fmla="*/ 53037 w 137838"/>
                <a:gd name="connsiteY13" fmla="*/ 172368 h 172367"/>
                <a:gd name="connsiteX14" fmla="*/ 84986 w 137838"/>
                <a:gd name="connsiteY14" fmla="*/ 172368 h 172367"/>
                <a:gd name="connsiteX15" fmla="*/ 91376 w 137838"/>
                <a:gd name="connsiteY15" fmla="*/ 165984 h 172367"/>
                <a:gd name="connsiteX16" fmla="*/ 91376 w 137838"/>
                <a:gd name="connsiteY16" fmla="*/ 136617 h 172367"/>
                <a:gd name="connsiteX17" fmla="*/ 133550 w 137838"/>
                <a:gd name="connsiteY17" fmla="*/ 46603 h 172367"/>
                <a:gd name="connsiteX18" fmla="*/ 69012 w 137838"/>
                <a:gd name="connsiteY18" fmla="*/ 0 h 172367"/>
                <a:gd name="connsiteX19" fmla="*/ 69012 w 137838"/>
                <a:gd name="connsiteY19" fmla="*/ 0 h 172367"/>
                <a:gd name="connsiteX20" fmla="*/ 83069 w 137838"/>
                <a:gd name="connsiteY20" fmla="*/ 125126 h 172367"/>
                <a:gd name="connsiteX21" fmla="*/ 77957 w 137838"/>
                <a:gd name="connsiteY21" fmla="*/ 131510 h 172367"/>
                <a:gd name="connsiteX22" fmla="*/ 77957 w 137838"/>
                <a:gd name="connsiteY22" fmla="*/ 158961 h 172367"/>
                <a:gd name="connsiteX23" fmla="*/ 58788 w 137838"/>
                <a:gd name="connsiteY23" fmla="*/ 158961 h 172367"/>
                <a:gd name="connsiteX24" fmla="*/ 58788 w 137838"/>
                <a:gd name="connsiteY24" fmla="*/ 107889 h 172367"/>
                <a:gd name="connsiteX25" fmla="*/ 68372 w 137838"/>
                <a:gd name="connsiteY25" fmla="*/ 107889 h 172367"/>
                <a:gd name="connsiteX26" fmla="*/ 106712 w 137838"/>
                <a:gd name="connsiteY26" fmla="*/ 69586 h 172367"/>
                <a:gd name="connsiteX27" fmla="*/ 67734 w 137838"/>
                <a:gd name="connsiteY27" fmla="*/ 31920 h 172367"/>
                <a:gd name="connsiteX28" fmla="*/ 32589 w 137838"/>
                <a:gd name="connsiteY28" fmla="*/ 57456 h 172367"/>
                <a:gd name="connsiteX29" fmla="*/ 13419 w 137838"/>
                <a:gd name="connsiteY29" fmla="*/ 56179 h 172367"/>
                <a:gd name="connsiteX30" fmla="*/ 83069 w 137838"/>
                <a:gd name="connsiteY30" fmla="*/ 13407 h 172367"/>
                <a:gd name="connsiteX31" fmla="*/ 125882 w 137838"/>
                <a:gd name="connsiteY31" fmla="*/ 82992 h 172367"/>
                <a:gd name="connsiteX32" fmla="*/ 83069 w 137838"/>
                <a:gd name="connsiteY32" fmla="*/ 125126 h 172367"/>
                <a:gd name="connsiteX33" fmla="*/ 83069 w 137838"/>
                <a:gd name="connsiteY33" fmla="*/ 125126 h 1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7838" h="172367">
                  <a:moveTo>
                    <a:pt x="69012" y="0"/>
                  </a:moveTo>
                  <a:cubicBezTo>
                    <a:pt x="34506" y="0"/>
                    <a:pt x="5112" y="24898"/>
                    <a:pt x="0" y="58733"/>
                  </a:cubicBezTo>
                  <a:cubicBezTo>
                    <a:pt x="0" y="60010"/>
                    <a:pt x="0" y="61925"/>
                    <a:pt x="0" y="61925"/>
                  </a:cubicBezTo>
                  <a:cubicBezTo>
                    <a:pt x="0" y="65117"/>
                    <a:pt x="2556" y="68309"/>
                    <a:pt x="5751" y="68309"/>
                  </a:cubicBezTo>
                  <a:lnTo>
                    <a:pt x="37701" y="70862"/>
                  </a:lnTo>
                  <a:cubicBezTo>
                    <a:pt x="40896" y="70862"/>
                    <a:pt x="43452" y="68947"/>
                    <a:pt x="44091" y="65755"/>
                  </a:cubicBezTo>
                  <a:cubicBezTo>
                    <a:pt x="47286" y="51710"/>
                    <a:pt x="60704" y="43411"/>
                    <a:pt x="74762" y="46603"/>
                  </a:cubicBezTo>
                  <a:cubicBezTo>
                    <a:pt x="86264" y="49157"/>
                    <a:pt x="93932" y="58733"/>
                    <a:pt x="94571" y="70224"/>
                  </a:cubicBezTo>
                  <a:cubicBezTo>
                    <a:pt x="94571" y="84269"/>
                    <a:pt x="83069" y="95760"/>
                    <a:pt x="69012" y="95760"/>
                  </a:cubicBezTo>
                  <a:lnTo>
                    <a:pt x="53037" y="95760"/>
                  </a:lnTo>
                  <a:cubicBezTo>
                    <a:pt x="51119" y="95760"/>
                    <a:pt x="49842" y="96398"/>
                    <a:pt x="48564" y="97675"/>
                  </a:cubicBezTo>
                  <a:cubicBezTo>
                    <a:pt x="47286" y="98952"/>
                    <a:pt x="46647" y="100229"/>
                    <a:pt x="46647" y="102144"/>
                  </a:cubicBezTo>
                  <a:lnTo>
                    <a:pt x="46647" y="165984"/>
                  </a:lnTo>
                  <a:cubicBezTo>
                    <a:pt x="46647" y="169814"/>
                    <a:pt x="49203" y="172368"/>
                    <a:pt x="53037" y="172368"/>
                  </a:cubicBezTo>
                  <a:lnTo>
                    <a:pt x="84986" y="172368"/>
                  </a:lnTo>
                  <a:cubicBezTo>
                    <a:pt x="88820" y="172368"/>
                    <a:pt x="91376" y="169814"/>
                    <a:pt x="91376" y="165984"/>
                  </a:cubicBezTo>
                  <a:lnTo>
                    <a:pt x="91376" y="136617"/>
                  </a:lnTo>
                  <a:cubicBezTo>
                    <a:pt x="127799" y="123211"/>
                    <a:pt x="146969" y="82992"/>
                    <a:pt x="133550" y="46603"/>
                  </a:cubicBezTo>
                  <a:cubicBezTo>
                    <a:pt x="123965" y="18514"/>
                    <a:pt x="98405" y="639"/>
                    <a:pt x="69012" y="0"/>
                  </a:cubicBezTo>
                  <a:lnTo>
                    <a:pt x="69012" y="0"/>
                  </a:lnTo>
                  <a:close/>
                  <a:moveTo>
                    <a:pt x="83069" y="125126"/>
                  </a:moveTo>
                  <a:cubicBezTo>
                    <a:pt x="79874" y="125765"/>
                    <a:pt x="77957" y="128318"/>
                    <a:pt x="77957" y="131510"/>
                  </a:cubicBezTo>
                  <a:lnTo>
                    <a:pt x="77957" y="158961"/>
                  </a:lnTo>
                  <a:lnTo>
                    <a:pt x="58788" y="158961"/>
                  </a:lnTo>
                  <a:lnTo>
                    <a:pt x="58788" y="107889"/>
                  </a:lnTo>
                  <a:lnTo>
                    <a:pt x="68372" y="107889"/>
                  </a:lnTo>
                  <a:cubicBezTo>
                    <a:pt x="89459" y="107251"/>
                    <a:pt x="106073" y="90653"/>
                    <a:pt x="106712" y="69586"/>
                  </a:cubicBezTo>
                  <a:cubicBezTo>
                    <a:pt x="106073" y="48519"/>
                    <a:pt x="88820" y="31282"/>
                    <a:pt x="67734" y="31920"/>
                  </a:cubicBezTo>
                  <a:cubicBezTo>
                    <a:pt x="51759" y="31920"/>
                    <a:pt x="37701" y="42135"/>
                    <a:pt x="32589" y="57456"/>
                  </a:cubicBezTo>
                  <a:lnTo>
                    <a:pt x="13419" y="56179"/>
                  </a:lnTo>
                  <a:cubicBezTo>
                    <a:pt x="21087" y="25536"/>
                    <a:pt x="51759" y="6384"/>
                    <a:pt x="83069" y="13407"/>
                  </a:cubicBezTo>
                  <a:cubicBezTo>
                    <a:pt x="113741" y="21067"/>
                    <a:pt x="132911" y="51710"/>
                    <a:pt x="125882" y="82992"/>
                  </a:cubicBezTo>
                  <a:cubicBezTo>
                    <a:pt x="120770" y="103421"/>
                    <a:pt x="104156" y="120019"/>
                    <a:pt x="83069" y="125126"/>
                  </a:cubicBezTo>
                  <a:lnTo>
                    <a:pt x="83069" y="12512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4">
            <a:extLst>
              <a:ext uri="{FF2B5EF4-FFF2-40B4-BE49-F238E27FC236}">
                <a16:creationId xmlns:a16="http://schemas.microsoft.com/office/drawing/2014/main" id="{FA67D71C-82B2-13CB-2A05-DF7B034C42A0}"/>
              </a:ext>
            </a:extLst>
          </p:cNvPr>
          <p:cNvGrpSpPr/>
          <p:nvPr/>
        </p:nvGrpSpPr>
        <p:grpSpPr>
          <a:xfrm>
            <a:off x="265367" y="3469199"/>
            <a:ext cx="540000" cy="540000"/>
            <a:chOff x="467743" y="2371173"/>
            <a:chExt cx="361670" cy="362610"/>
          </a:xfrm>
          <a:solidFill>
            <a:schemeClr val="tx1"/>
          </a:solidFill>
        </p:grpSpPr>
        <p:sp>
          <p:nvSpPr>
            <p:cNvPr id="37" name="Graphic 4">
              <a:extLst>
                <a:ext uri="{FF2B5EF4-FFF2-40B4-BE49-F238E27FC236}">
                  <a16:creationId xmlns:a16="http://schemas.microsoft.com/office/drawing/2014/main" id="{6BC903BB-1C6A-D64B-64DB-7FB2F0430FC0}"/>
                </a:ext>
              </a:extLst>
            </p:cNvPr>
            <p:cNvSpPr/>
            <p:nvPr/>
          </p:nvSpPr>
          <p:spPr>
            <a:xfrm>
              <a:off x="467743" y="2371173"/>
              <a:ext cx="361670" cy="362610"/>
            </a:xfrm>
            <a:custGeom>
              <a:avLst/>
              <a:gdLst>
                <a:gd name="connsiteX0" fmla="*/ 180835 w 361670"/>
                <a:gd name="connsiteY0" fmla="*/ 0 h 362610"/>
                <a:gd name="connsiteX1" fmla="*/ 0 w 361670"/>
                <a:gd name="connsiteY1" fmla="*/ 181305 h 362610"/>
                <a:gd name="connsiteX2" fmla="*/ 180835 w 361670"/>
                <a:gd name="connsiteY2" fmla="*/ 362610 h 362610"/>
                <a:gd name="connsiteX3" fmla="*/ 361670 w 361670"/>
                <a:gd name="connsiteY3" fmla="*/ 181305 h 362610"/>
                <a:gd name="connsiteX4" fmla="*/ 361670 w 361670"/>
                <a:gd name="connsiteY4" fmla="*/ 181305 h 362610"/>
                <a:gd name="connsiteX5" fmla="*/ 180835 w 361670"/>
                <a:gd name="connsiteY5" fmla="*/ 0 h 362610"/>
                <a:gd name="connsiteX6" fmla="*/ 180835 w 361670"/>
                <a:gd name="connsiteY6" fmla="*/ 0 h 362610"/>
                <a:gd name="connsiteX7" fmla="*/ 180835 w 361670"/>
                <a:gd name="connsiteY7" fmla="*/ 349204 h 362610"/>
                <a:gd name="connsiteX8" fmla="*/ 12780 w 361670"/>
                <a:gd name="connsiteY8" fmla="*/ 180667 h 362610"/>
                <a:gd name="connsiteX9" fmla="*/ 180835 w 361670"/>
                <a:gd name="connsiteY9" fmla="*/ 12130 h 362610"/>
                <a:gd name="connsiteX10" fmla="*/ 348891 w 361670"/>
                <a:gd name="connsiteY10" fmla="*/ 180667 h 362610"/>
                <a:gd name="connsiteX11" fmla="*/ 180835 w 361670"/>
                <a:gd name="connsiteY11" fmla="*/ 349204 h 3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70" h="362610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2610"/>
                    <a:pt x="180835" y="362610"/>
                  </a:cubicBezTo>
                  <a:cubicBezTo>
                    <a:pt x="280518" y="362610"/>
                    <a:pt x="361670" y="281534"/>
                    <a:pt x="361670" y="181305"/>
                  </a:cubicBezTo>
                  <a:cubicBezTo>
                    <a:pt x="361670" y="181305"/>
                    <a:pt x="361670" y="181305"/>
                    <a:pt x="361670" y="181305"/>
                  </a:cubicBezTo>
                  <a:cubicBezTo>
                    <a:pt x="361670" y="81077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7542" y="349204"/>
                    <a:pt x="12780" y="273873"/>
                    <a:pt x="12780" y="180667"/>
                  </a:cubicBezTo>
                  <a:cubicBezTo>
                    <a:pt x="12780" y="87461"/>
                    <a:pt x="88181" y="12130"/>
                    <a:pt x="180835" y="12130"/>
                  </a:cubicBezTo>
                  <a:cubicBezTo>
                    <a:pt x="273489" y="12130"/>
                    <a:pt x="348891" y="87461"/>
                    <a:pt x="348891" y="180667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4">
              <a:extLst>
                <a:ext uri="{FF2B5EF4-FFF2-40B4-BE49-F238E27FC236}">
                  <a16:creationId xmlns:a16="http://schemas.microsoft.com/office/drawing/2014/main" id="{06082C5E-8953-36E1-3924-F3A629CFC816}"/>
                </a:ext>
              </a:extLst>
            </p:cNvPr>
            <p:cNvSpPr/>
            <p:nvPr/>
          </p:nvSpPr>
          <p:spPr>
            <a:xfrm>
              <a:off x="568704" y="2442674"/>
              <a:ext cx="159748" cy="217693"/>
            </a:xfrm>
            <a:custGeom>
              <a:avLst/>
              <a:gdLst>
                <a:gd name="connsiteX0" fmla="*/ 153358 w 159748"/>
                <a:gd name="connsiteY0" fmla="*/ 102782 h 217693"/>
                <a:gd name="connsiteX1" fmla="*/ 27477 w 159748"/>
                <a:gd name="connsiteY1" fmla="*/ 102782 h 217693"/>
                <a:gd name="connsiteX2" fmla="*/ 27477 w 159748"/>
                <a:gd name="connsiteY2" fmla="*/ 65117 h 217693"/>
                <a:gd name="connsiteX3" fmla="*/ 79874 w 159748"/>
                <a:gd name="connsiteY3" fmla="*/ 12768 h 217693"/>
                <a:gd name="connsiteX4" fmla="*/ 132272 w 159748"/>
                <a:gd name="connsiteY4" fmla="*/ 65117 h 217693"/>
                <a:gd name="connsiteX5" fmla="*/ 138662 w 159748"/>
                <a:gd name="connsiteY5" fmla="*/ 71501 h 217693"/>
                <a:gd name="connsiteX6" fmla="*/ 145052 w 159748"/>
                <a:gd name="connsiteY6" fmla="*/ 65117 h 217693"/>
                <a:gd name="connsiteX7" fmla="*/ 79874 w 159748"/>
                <a:gd name="connsiteY7" fmla="*/ 0 h 217693"/>
                <a:gd name="connsiteX8" fmla="*/ 14697 w 159748"/>
                <a:gd name="connsiteY8" fmla="*/ 65117 h 217693"/>
                <a:gd name="connsiteX9" fmla="*/ 14697 w 159748"/>
                <a:gd name="connsiteY9" fmla="*/ 65117 h 217693"/>
                <a:gd name="connsiteX10" fmla="*/ 14697 w 159748"/>
                <a:gd name="connsiteY10" fmla="*/ 102782 h 217693"/>
                <a:gd name="connsiteX11" fmla="*/ 6390 w 159748"/>
                <a:gd name="connsiteY11" fmla="*/ 102782 h 217693"/>
                <a:gd name="connsiteX12" fmla="*/ 0 w 159748"/>
                <a:gd name="connsiteY12" fmla="*/ 109166 h 217693"/>
                <a:gd name="connsiteX13" fmla="*/ 0 w 159748"/>
                <a:gd name="connsiteY13" fmla="*/ 211310 h 217693"/>
                <a:gd name="connsiteX14" fmla="*/ 6390 w 159748"/>
                <a:gd name="connsiteY14" fmla="*/ 217694 h 217693"/>
                <a:gd name="connsiteX15" fmla="*/ 153358 w 159748"/>
                <a:gd name="connsiteY15" fmla="*/ 217694 h 217693"/>
                <a:gd name="connsiteX16" fmla="*/ 159748 w 159748"/>
                <a:gd name="connsiteY16" fmla="*/ 211310 h 217693"/>
                <a:gd name="connsiteX17" fmla="*/ 159748 w 159748"/>
                <a:gd name="connsiteY17" fmla="*/ 109166 h 217693"/>
                <a:gd name="connsiteX18" fmla="*/ 153358 w 159748"/>
                <a:gd name="connsiteY18" fmla="*/ 102782 h 217693"/>
                <a:gd name="connsiteX19" fmla="*/ 146969 w 159748"/>
                <a:gd name="connsiteY19" fmla="*/ 204926 h 217693"/>
                <a:gd name="connsiteX20" fmla="*/ 12780 w 159748"/>
                <a:gd name="connsiteY20" fmla="*/ 204926 h 217693"/>
                <a:gd name="connsiteX21" fmla="*/ 12780 w 159748"/>
                <a:gd name="connsiteY21" fmla="*/ 115550 h 217693"/>
                <a:gd name="connsiteX22" fmla="*/ 146969 w 159748"/>
                <a:gd name="connsiteY22" fmla="*/ 115550 h 217693"/>
                <a:gd name="connsiteX23" fmla="*/ 146969 w 159748"/>
                <a:gd name="connsiteY23" fmla="*/ 204926 h 21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9748" h="217693">
                  <a:moveTo>
                    <a:pt x="153358" y="102782"/>
                  </a:moveTo>
                  <a:lnTo>
                    <a:pt x="27477" y="102782"/>
                  </a:lnTo>
                  <a:lnTo>
                    <a:pt x="27477" y="65117"/>
                  </a:lnTo>
                  <a:cubicBezTo>
                    <a:pt x="27477" y="36389"/>
                    <a:pt x="51119" y="12768"/>
                    <a:pt x="79874" y="12768"/>
                  </a:cubicBezTo>
                  <a:cubicBezTo>
                    <a:pt x="108629" y="12768"/>
                    <a:pt x="132272" y="36389"/>
                    <a:pt x="132272" y="65117"/>
                  </a:cubicBezTo>
                  <a:cubicBezTo>
                    <a:pt x="132272" y="68947"/>
                    <a:pt x="134828" y="71501"/>
                    <a:pt x="138662" y="71501"/>
                  </a:cubicBezTo>
                  <a:cubicBezTo>
                    <a:pt x="142496" y="71501"/>
                    <a:pt x="145052" y="68947"/>
                    <a:pt x="145052" y="65117"/>
                  </a:cubicBezTo>
                  <a:cubicBezTo>
                    <a:pt x="145052" y="29366"/>
                    <a:pt x="116297" y="0"/>
                    <a:pt x="79874" y="0"/>
                  </a:cubicBezTo>
                  <a:cubicBezTo>
                    <a:pt x="44091" y="0"/>
                    <a:pt x="14697" y="28728"/>
                    <a:pt x="14697" y="65117"/>
                  </a:cubicBezTo>
                  <a:cubicBezTo>
                    <a:pt x="14697" y="65117"/>
                    <a:pt x="14697" y="65117"/>
                    <a:pt x="14697" y="65117"/>
                  </a:cubicBezTo>
                  <a:lnTo>
                    <a:pt x="14697" y="102782"/>
                  </a:lnTo>
                  <a:lnTo>
                    <a:pt x="6390" y="102782"/>
                  </a:lnTo>
                  <a:cubicBezTo>
                    <a:pt x="2556" y="102782"/>
                    <a:pt x="0" y="105336"/>
                    <a:pt x="0" y="109166"/>
                  </a:cubicBezTo>
                  <a:lnTo>
                    <a:pt x="0" y="211310"/>
                  </a:lnTo>
                  <a:cubicBezTo>
                    <a:pt x="0" y="215140"/>
                    <a:pt x="2556" y="217694"/>
                    <a:pt x="6390" y="217694"/>
                  </a:cubicBezTo>
                  <a:lnTo>
                    <a:pt x="153358" y="217694"/>
                  </a:lnTo>
                  <a:cubicBezTo>
                    <a:pt x="157192" y="217694"/>
                    <a:pt x="159748" y="215140"/>
                    <a:pt x="159748" y="211310"/>
                  </a:cubicBezTo>
                  <a:lnTo>
                    <a:pt x="159748" y="109166"/>
                  </a:lnTo>
                  <a:cubicBezTo>
                    <a:pt x="159748" y="105974"/>
                    <a:pt x="157192" y="102782"/>
                    <a:pt x="153358" y="102782"/>
                  </a:cubicBezTo>
                  <a:close/>
                  <a:moveTo>
                    <a:pt x="146969" y="204926"/>
                  </a:moveTo>
                  <a:lnTo>
                    <a:pt x="12780" y="204926"/>
                  </a:lnTo>
                  <a:lnTo>
                    <a:pt x="12780" y="115550"/>
                  </a:lnTo>
                  <a:lnTo>
                    <a:pt x="146969" y="115550"/>
                  </a:lnTo>
                  <a:lnTo>
                    <a:pt x="146969" y="20492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ZoneTexte 30">
            <a:extLst>
              <a:ext uri="{FF2B5EF4-FFF2-40B4-BE49-F238E27FC236}">
                <a16:creationId xmlns:a16="http://schemas.microsoft.com/office/drawing/2014/main" id="{3DC44287-0C0C-024C-5175-A494CB2BF063}"/>
              </a:ext>
            </a:extLst>
          </p:cNvPr>
          <p:cNvSpPr txBox="1"/>
          <p:nvPr/>
        </p:nvSpPr>
        <p:spPr>
          <a:xfrm>
            <a:off x="5655781" y="4758149"/>
            <a:ext cx="3206522" cy="109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400" b="1" dirty="0">
                <a:solidFill>
                  <a:srgbClr val="313131"/>
                </a:solidFill>
              </a:rPr>
              <a:t>Avantages et inconvénients :</a:t>
            </a:r>
          </a:p>
          <a:p>
            <a:pPr marL="36000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0059FF"/>
                </a:solidFill>
              </a:rPr>
              <a:t>Simplicité et flexibilité</a:t>
            </a:r>
            <a:endParaRPr lang="fr-FR" sz="1400" dirty="0">
              <a:solidFill>
                <a:srgbClr val="0059FF"/>
              </a:solidFill>
            </a:endParaRPr>
          </a:p>
          <a:p>
            <a:pPr marL="360000" indent="-285750">
              <a:spcBef>
                <a:spcPts val="600"/>
              </a:spcBef>
              <a:buSzPct val="100000"/>
              <a:buFont typeface="Calibri" panose="020F0502020204030204" pitchFamily="34" charset="0"/>
              <a:buChar char="×"/>
            </a:pPr>
            <a:r>
              <a:rPr lang="fr-FR" sz="1400" b="1" dirty="0">
                <a:solidFill>
                  <a:srgbClr val="751141"/>
                </a:solidFill>
              </a:rPr>
              <a:t>Adaptation supposée constante</a:t>
            </a:r>
          </a:p>
          <a:p>
            <a:pPr marL="360000" indent="-285750">
              <a:spcBef>
                <a:spcPts val="600"/>
              </a:spcBef>
              <a:buSzPct val="100000"/>
              <a:buFont typeface="Calibri" panose="020F0502020204030204" pitchFamily="34" charset="0"/>
              <a:buChar char="×"/>
            </a:pPr>
            <a:r>
              <a:rPr lang="fr-FR" sz="1400" b="1" dirty="0">
                <a:solidFill>
                  <a:srgbClr val="751141"/>
                </a:solidFill>
              </a:rPr>
              <a:t>Pas d’acclimatation</a:t>
            </a:r>
            <a:endParaRPr lang="fr-FR" sz="1400" dirty="0">
              <a:solidFill>
                <a:srgbClr val="751141"/>
              </a:solidFill>
            </a:endParaRPr>
          </a:p>
        </p:txBody>
      </p:sp>
      <p:sp>
        <p:nvSpPr>
          <p:cNvPr id="41" name="ZoneTexte 19">
            <a:extLst>
              <a:ext uri="{FF2B5EF4-FFF2-40B4-BE49-F238E27FC236}">
                <a16:creationId xmlns:a16="http://schemas.microsoft.com/office/drawing/2014/main" id="{E8759889-1A5A-AAF1-64D7-5B14BBE1A3EB}"/>
              </a:ext>
            </a:extLst>
          </p:cNvPr>
          <p:cNvSpPr txBox="1"/>
          <p:nvPr/>
        </p:nvSpPr>
        <p:spPr>
          <a:xfrm>
            <a:off x="416830" y="6055392"/>
            <a:ext cx="494076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200" i="1">
                <a:solidFill>
                  <a:srgbClr val="313131"/>
                </a:solidFill>
              </a:rPr>
              <a:t>Schéma : Prise en compte de l’adaptation future aux températures chaudes</a:t>
            </a:r>
          </a:p>
        </p:txBody>
      </p:sp>
      <p:sp>
        <p:nvSpPr>
          <p:cNvPr id="42" name="ZoneTexte 9">
            <a:extLst>
              <a:ext uri="{FF2B5EF4-FFF2-40B4-BE49-F238E27FC236}">
                <a16:creationId xmlns:a16="http://schemas.microsoft.com/office/drawing/2014/main" id="{EAB2C54C-F2C0-322D-62B1-91C8BE0A3CF4}"/>
              </a:ext>
            </a:extLst>
          </p:cNvPr>
          <p:cNvSpPr txBox="1"/>
          <p:nvPr/>
        </p:nvSpPr>
        <p:spPr>
          <a:xfrm>
            <a:off x="964929" y="2458080"/>
            <a:ext cx="6735794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FR" sz="1300" b="1">
                <a:solidFill>
                  <a:srgbClr val="313131"/>
                </a:solidFill>
              </a:rPr>
              <a:t>Problématique :</a:t>
            </a:r>
            <a:r>
              <a:rPr lang="fr-FR" sz="1300">
                <a:solidFill>
                  <a:srgbClr val="313131"/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300">
                <a:solidFill>
                  <a:srgbClr val="313131"/>
                </a:solidFill>
              </a:rPr>
              <a:t>Une extrapolation simple peut conduire à </a:t>
            </a:r>
            <a:r>
              <a:rPr lang="fr-FR" sz="1300" b="1">
                <a:solidFill>
                  <a:srgbClr val="313131"/>
                </a:solidFill>
              </a:rPr>
              <a:t>surestimer la mortalité</a:t>
            </a:r>
            <a:r>
              <a:rPr lang="fr-FR" sz="1300">
                <a:solidFill>
                  <a:srgbClr val="313131"/>
                </a:solidFill>
              </a:rPr>
              <a:t>…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300">
                <a:solidFill>
                  <a:srgbClr val="313131"/>
                </a:solidFill>
              </a:rPr>
              <a:t>… mais </a:t>
            </a:r>
            <a:r>
              <a:rPr lang="fr-FR" sz="1300" b="1">
                <a:solidFill>
                  <a:srgbClr val="313131"/>
                </a:solidFill>
              </a:rPr>
              <a:t>comment prévoir et implémenter </a:t>
            </a:r>
            <a:r>
              <a:rPr lang="fr-FR" sz="1300">
                <a:solidFill>
                  <a:srgbClr val="313131"/>
                </a:solidFill>
              </a:rPr>
              <a:t>les relations futures ?</a:t>
            </a:r>
          </a:p>
        </p:txBody>
      </p:sp>
      <p:sp>
        <p:nvSpPr>
          <p:cNvPr id="43" name="ZoneTexte 43">
            <a:extLst>
              <a:ext uri="{FF2B5EF4-FFF2-40B4-BE49-F238E27FC236}">
                <a16:creationId xmlns:a16="http://schemas.microsoft.com/office/drawing/2014/main" id="{BBE1803E-FF26-A7CF-B9BE-B5316FB30994}"/>
              </a:ext>
            </a:extLst>
          </p:cNvPr>
          <p:cNvSpPr txBox="1"/>
          <p:nvPr/>
        </p:nvSpPr>
        <p:spPr>
          <a:xfrm>
            <a:off x="974118" y="3479564"/>
            <a:ext cx="8270179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FR" sz="1300" b="1" dirty="0">
                <a:solidFill>
                  <a:srgbClr val="313131"/>
                </a:solidFill>
              </a:rPr>
              <a:t>Solution proposée : </a:t>
            </a:r>
            <a:r>
              <a:rPr lang="fr-FR" sz="1300" dirty="0">
                <a:solidFill>
                  <a:srgbClr val="313131"/>
                </a:solidFill>
              </a:rPr>
              <a:t>des</a:t>
            </a:r>
            <a:r>
              <a:rPr lang="fr-FR" sz="1300" b="1" dirty="0">
                <a:solidFill>
                  <a:srgbClr val="313131"/>
                </a:solidFill>
              </a:rPr>
              <a:t> </a:t>
            </a:r>
            <a:r>
              <a:rPr lang="fr-FR" sz="1300" dirty="0">
                <a:solidFill>
                  <a:srgbClr val="313131"/>
                </a:solidFill>
              </a:rPr>
              <a:t>hypothèses simples basées sur une revue de la littérature épidémiologique</a:t>
            </a:r>
            <a:endParaRPr lang="fr-FR" sz="1300" b="1" dirty="0">
              <a:solidFill>
                <a:srgbClr val="313131"/>
              </a:solidFill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>
                <a:solidFill>
                  <a:srgbClr val="002986"/>
                </a:solidFill>
              </a:rPr>
              <a:t>Adaptation</a:t>
            </a:r>
            <a:r>
              <a:rPr lang="fr-FR" sz="1300" b="1" dirty="0">
                <a:solidFill>
                  <a:srgbClr val="FF8571"/>
                </a:solidFill>
              </a:rPr>
              <a:t> </a:t>
            </a:r>
            <a:r>
              <a:rPr lang="fr-FR" sz="1300" dirty="0">
                <a:solidFill>
                  <a:srgbClr val="FF8571"/>
                </a:solidFill>
              </a:rPr>
              <a:t>: </a:t>
            </a:r>
            <a:r>
              <a:rPr lang="fr-FR" sz="1300" dirty="0">
                <a:solidFill>
                  <a:srgbClr val="313131"/>
                </a:solidFill>
              </a:rPr>
              <a:t>surmortalité attribuable à la chaleur réduite de 30% après 2020 (niveau observé en Italie par</a:t>
            </a:r>
            <a:r>
              <a:rPr lang="fr-FR" sz="1300" b="1" dirty="0">
                <a:solidFill>
                  <a:srgbClr val="313131"/>
                </a:solidFill>
              </a:rPr>
              <a:t> </a:t>
            </a:r>
            <a:r>
              <a:rPr lang="fr-FR" sz="1300" dirty="0" err="1">
                <a:solidFill>
                  <a:srgbClr val="313131"/>
                </a:solidFill>
              </a:rPr>
              <a:t>de’Donato</a:t>
            </a:r>
            <a:r>
              <a:rPr lang="fr-FR" sz="1300" dirty="0">
                <a:solidFill>
                  <a:srgbClr val="313131"/>
                </a:solidFill>
              </a:rPr>
              <a:t> et al.)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>
                <a:solidFill>
                  <a:srgbClr val="578BFF"/>
                </a:solidFill>
              </a:rPr>
              <a:t>Acclimatation</a:t>
            </a:r>
            <a:r>
              <a:rPr lang="fr-FR" sz="1300" b="1" dirty="0">
                <a:solidFill>
                  <a:srgbClr val="0047EC"/>
                </a:solidFill>
              </a:rPr>
              <a:t> </a:t>
            </a:r>
            <a:r>
              <a:rPr lang="fr-FR" sz="1300" dirty="0">
                <a:solidFill>
                  <a:srgbClr val="0047EC"/>
                </a:solidFill>
              </a:rPr>
              <a:t>: </a:t>
            </a:r>
            <a:r>
              <a:rPr lang="fr-FR" sz="1300" dirty="0"/>
              <a:t>pas incluse car trop incertaine entre les études</a:t>
            </a:r>
            <a:endParaRPr lang="fr-FR" sz="1300" b="1" dirty="0"/>
          </a:p>
        </p:txBody>
      </p:sp>
      <p:sp>
        <p:nvSpPr>
          <p:cNvPr id="44" name="ZoneTexte 48">
            <a:extLst>
              <a:ext uri="{FF2B5EF4-FFF2-40B4-BE49-F238E27FC236}">
                <a16:creationId xmlns:a16="http://schemas.microsoft.com/office/drawing/2014/main" id="{3CAEF820-5BE8-88E4-9992-FFA33CB0BB3B}"/>
              </a:ext>
            </a:extLst>
          </p:cNvPr>
          <p:cNvSpPr txBox="1"/>
          <p:nvPr/>
        </p:nvSpPr>
        <p:spPr>
          <a:xfrm>
            <a:off x="964929" y="1453051"/>
            <a:ext cx="8173839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FR" sz="1300" b="1" dirty="0">
                <a:solidFill>
                  <a:srgbClr val="313131"/>
                </a:solidFill>
              </a:rPr>
              <a:t>Constat empirique : </a:t>
            </a:r>
            <a:r>
              <a:rPr lang="fr-FR" sz="1300" dirty="0">
                <a:solidFill>
                  <a:srgbClr val="313131"/>
                </a:solidFill>
              </a:rPr>
              <a:t>les</a:t>
            </a:r>
            <a:r>
              <a:rPr lang="fr-FR" sz="1300" b="1" dirty="0">
                <a:solidFill>
                  <a:srgbClr val="313131"/>
                </a:solidFill>
              </a:rPr>
              <a:t> </a:t>
            </a:r>
            <a:r>
              <a:rPr lang="fr-FR" sz="1300" dirty="0">
                <a:solidFill>
                  <a:srgbClr val="313131"/>
                </a:solidFill>
              </a:rPr>
              <a:t>relations températures-mortalité évoluent dans le temps et l’espace, du fait de :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>
                <a:solidFill>
                  <a:srgbClr val="002986"/>
                </a:solidFill>
              </a:rPr>
              <a:t>L’adaptation </a:t>
            </a:r>
            <a:r>
              <a:rPr lang="fr-FR" sz="1300" dirty="0">
                <a:solidFill>
                  <a:srgbClr val="002986"/>
                </a:solidFill>
              </a:rPr>
              <a:t>(mesures afin de diminuer la sensibilité à la chaleur) 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300" b="1" dirty="0">
                <a:solidFill>
                  <a:srgbClr val="578BFF"/>
                </a:solidFill>
              </a:rPr>
              <a:t>L’acclimatation </a:t>
            </a:r>
            <a:r>
              <a:rPr lang="fr-FR" sz="1300" dirty="0">
                <a:solidFill>
                  <a:srgbClr val="578BFF"/>
                </a:solidFill>
              </a:rPr>
              <a:t>(habitude du corps aux températures observées)</a:t>
            </a:r>
          </a:p>
        </p:txBody>
      </p:sp>
    </p:spTree>
    <p:extLst>
      <p:ext uri="{BB962C8B-B14F-4D97-AF65-F5344CB8AC3E}">
        <p14:creationId xmlns:p14="http://schemas.microsoft.com/office/powerpoint/2010/main" val="2075142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Projections à horizon 2070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/>
              <a:t>Des catégories de la population potentiellement plus touchées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7" name="ZoneTexte 41">
            <a:extLst>
              <a:ext uri="{FF2B5EF4-FFF2-40B4-BE49-F238E27FC236}">
                <a16:creationId xmlns:a16="http://schemas.microsoft.com/office/drawing/2014/main" id="{D93B14AF-2CED-A6A5-F263-CAFF36E3A9C0}"/>
              </a:ext>
            </a:extLst>
          </p:cNvPr>
          <p:cNvSpPr txBox="1"/>
          <p:nvPr/>
        </p:nvSpPr>
        <p:spPr>
          <a:xfrm>
            <a:off x="442926" y="1492258"/>
            <a:ext cx="46443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fr-FR" sz="1400" i="1" dirty="0">
                <a:solidFill>
                  <a:srgbClr val="313131"/>
                </a:solidFill>
              </a:rPr>
              <a:t>Quelles sont les évolutions de la mortalité prédites par nos modèles, par rapport à l’INSEE ?</a:t>
            </a:r>
          </a:p>
        </p:txBody>
      </p:sp>
      <p:pic>
        <p:nvPicPr>
          <p:cNvPr id="15" name="Image 17">
            <a:extLst>
              <a:ext uri="{FF2B5EF4-FFF2-40B4-BE49-F238E27FC236}">
                <a16:creationId xmlns:a16="http://schemas.microsoft.com/office/drawing/2014/main" id="{D78E1AD1-5D34-6A85-7EFE-8046A6223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60" t="89628" r="23635" b="403"/>
          <a:stretch/>
        </p:blipFill>
        <p:spPr>
          <a:xfrm>
            <a:off x="5276382" y="1492258"/>
            <a:ext cx="3691225" cy="462594"/>
          </a:xfrm>
          <a:prstGeom prst="rect">
            <a:avLst/>
          </a:prstGeom>
        </p:spPr>
      </p:pic>
      <p:pic>
        <p:nvPicPr>
          <p:cNvPr id="16" name="Image 10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752434B8-23F9-862F-CE3B-2A76D95B14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44644" b="10336"/>
          <a:stretch/>
        </p:blipFill>
        <p:spPr>
          <a:xfrm>
            <a:off x="165619" y="4518167"/>
            <a:ext cx="6141951" cy="1725197"/>
          </a:xfrm>
          <a:prstGeom prst="rect">
            <a:avLst/>
          </a:prstGeom>
        </p:spPr>
      </p:pic>
      <p:sp>
        <p:nvSpPr>
          <p:cNvPr id="17" name="ZoneTexte 21">
            <a:extLst>
              <a:ext uri="{FF2B5EF4-FFF2-40B4-BE49-F238E27FC236}">
                <a16:creationId xmlns:a16="http://schemas.microsoft.com/office/drawing/2014/main" id="{24C62AB3-51E7-AAFB-1526-D5E1A8AF52F5}"/>
              </a:ext>
            </a:extLst>
          </p:cNvPr>
          <p:cNvSpPr txBox="1"/>
          <p:nvPr/>
        </p:nvSpPr>
        <p:spPr>
          <a:xfrm>
            <a:off x="246615" y="2266541"/>
            <a:ext cx="61313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400" b="1" i="1">
                <a:solidFill>
                  <a:srgbClr val="313131"/>
                </a:solidFill>
              </a:rPr>
              <a:t>Hommes</a:t>
            </a:r>
          </a:p>
        </p:txBody>
      </p:sp>
      <p:cxnSp>
        <p:nvCxnSpPr>
          <p:cNvPr id="18" name="Connecteur droit avec flèche 2">
            <a:extLst>
              <a:ext uri="{FF2B5EF4-FFF2-40B4-BE49-F238E27FC236}">
                <a16:creationId xmlns:a16="http://schemas.microsoft.com/office/drawing/2014/main" id="{B2AAF81D-5863-643E-7A7B-A22FF68D2CCC}"/>
              </a:ext>
            </a:extLst>
          </p:cNvPr>
          <p:cNvCxnSpPr>
            <a:cxnSpLocks/>
          </p:cNvCxnSpPr>
          <p:nvPr/>
        </p:nvCxnSpPr>
        <p:spPr>
          <a:xfrm flipV="1">
            <a:off x="5681783" y="5150594"/>
            <a:ext cx="329393" cy="9512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5">
            <a:extLst>
              <a:ext uri="{FF2B5EF4-FFF2-40B4-BE49-F238E27FC236}">
                <a16:creationId xmlns:a16="http://schemas.microsoft.com/office/drawing/2014/main" id="{08D3AF9E-4274-5553-F1F2-B9B1D8C22543}"/>
              </a:ext>
            </a:extLst>
          </p:cNvPr>
          <p:cNvSpPr txBox="1"/>
          <p:nvPr/>
        </p:nvSpPr>
        <p:spPr>
          <a:xfrm>
            <a:off x="5045549" y="6167478"/>
            <a:ext cx="12515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200" b="1">
                <a:solidFill>
                  <a:srgbClr val="C00000"/>
                </a:solidFill>
              </a:rPr>
              <a:t>RCP 4.5/8.5 : vague de chaleur simulée en 2065</a:t>
            </a:r>
          </a:p>
        </p:txBody>
      </p:sp>
      <p:pic>
        <p:nvPicPr>
          <p:cNvPr id="20" name="Image 12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01F136B8-2BEB-3DE4-B062-79F3A9AAEF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43576" b="13544"/>
          <a:stretch/>
        </p:blipFill>
        <p:spPr>
          <a:xfrm>
            <a:off x="171588" y="2481985"/>
            <a:ext cx="6189882" cy="1656000"/>
          </a:xfrm>
          <a:prstGeom prst="rect">
            <a:avLst/>
          </a:prstGeom>
        </p:spPr>
      </p:pic>
      <p:sp>
        <p:nvSpPr>
          <p:cNvPr id="21" name="ZoneTexte 3">
            <a:extLst>
              <a:ext uri="{FF2B5EF4-FFF2-40B4-BE49-F238E27FC236}">
                <a16:creationId xmlns:a16="http://schemas.microsoft.com/office/drawing/2014/main" id="{FD8EDEAF-321F-E136-07CD-37AF2E27A471}"/>
              </a:ext>
            </a:extLst>
          </p:cNvPr>
          <p:cNvSpPr txBox="1"/>
          <p:nvPr/>
        </p:nvSpPr>
        <p:spPr>
          <a:xfrm>
            <a:off x="246615" y="4253409"/>
            <a:ext cx="60609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400" b="1" i="1">
                <a:solidFill>
                  <a:srgbClr val="313131"/>
                </a:solidFill>
              </a:rPr>
              <a:t>Femmes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D9B9CC-F638-F805-DFEA-254096984ADA}"/>
              </a:ext>
            </a:extLst>
          </p:cNvPr>
          <p:cNvSpPr txBox="1"/>
          <p:nvPr/>
        </p:nvSpPr>
        <p:spPr>
          <a:xfrm>
            <a:off x="6307570" y="2697429"/>
            <a:ext cx="280548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300">
                <a:solidFill>
                  <a:srgbClr val="313131"/>
                </a:solidFill>
              </a:rPr>
              <a:t>Les vagues de chaleur projetées entraînent une </a:t>
            </a:r>
            <a:r>
              <a:rPr lang="fr-FR" sz="1300" b="1">
                <a:solidFill>
                  <a:srgbClr val="313131"/>
                </a:solidFill>
              </a:rPr>
              <a:t>plus grande incertitude</a:t>
            </a:r>
            <a:r>
              <a:rPr lang="fr-FR" sz="1300">
                <a:solidFill>
                  <a:srgbClr val="313131"/>
                </a:solidFill>
              </a:rPr>
              <a:t> concernant la mortalité future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fr-FR" sz="1300" b="1">
              <a:solidFill>
                <a:srgbClr val="313131"/>
              </a:solidFill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300">
                <a:solidFill>
                  <a:srgbClr val="313131"/>
                </a:solidFill>
              </a:rPr>
              <a:t>Les </a:t>
            </a:r>
            <a:r>
              <a:rPr lang="fr-FR" sz="1300" b="1">
                <a:solidFill>
                  <a:srgbClr val="313131"/>
                </a:solidFill>
              </a:rPr>
              <a:t>personnes âgées et de sexe féminin </a:t>
            </a:r>
            <a:r>
              <a:rPr lang="fr-FR" sz="1300">
                <a:solidFill>
                  <a:srgbClr val="313131"/>
                </a:solidFill>
              </a:rPr>
              <a:t>seraient particulièrement touchées : cohérent avec les conjectures précédentes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endParaRPr lang="fr-FR" sz="1300">
              <a:solidFill>
                <a:srgbClr val="313131"/>
              </a:solidFill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300" b="1">
                <a:solidFill>
                  <a:srgbClr val="313131"/>
                </a:solidFill>
              </a:rPr>
              <a:t>Conséquence actuarielle : </a:t>
            </a:r>
            <a:r>
              <a:rPr lang="fr-FR" sz="1300">
                <a:solidFill>
                  <a:srgbClr val="313131"/>
                </a:solidFill>
              </a:rPr>
              <a:t>à horizon 50 ans, risque d’importantes fuites de capitaux au titre des garanties </a:t>
            </a:r>
            <a:endParaRPr lang="fr-FR" sz="1300"/>
          </a:p>
        </p:txBody>
      </p:sp>
    </p:spTree>
    <p:extLst>
      <p:ext uri="{BB962C8B-B14F-4D97-AF65-F5344CB8AC3E}">
        <p14:creationId xmlns:p14="http://schemas.microsoft.com/office/powerpoint/2010/main" val="2415682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Projections à horizon 2070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/>
              <a:t>Des disparités géographiques de mortalité possibles à horizon 2070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pic>
        <p:nvPicPr>
          <p:cNvPr id="5" name="Image 34" descr="Une image contenant motif&#10;&#10;Description générée automatiquement avec une confiance moyenne">
            <a:extLst>
              <a:ext uri="{FF2B5EF4-FFF2-40B4-BE49-F238E27FC236}">
                <a16:creationId xmlns:a16="http://schemas.microsoft.com/office/drawing/2014/main" id="{724B86A9-5DEC-9126-0DF4-67308E70058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r="1268"/>
          <a:stretch/>
        </p:blipFill>
        <p:spPr>
          <a:xfrm>
            <a:off x="402672" y="1494475"/>
            <a:ext cx="8517600" cy="2995200"/>
          </a:xfrm>
          <a:prstGeom prst="rect">
            <a:avLst/>
          </a:prstGeom>
        </p:spPr>
      </p:pic>
      <p:sp>
        <p:nvSpPr>
          <p:cNvPr id="6" name="ZoneTexte 41">
            <a:extLst>
              <a:ext uri="{FF2B5EF4-FFF2-40B4-BE49-F238E27FC236}">
                <a16:creationId xmlns:a16="http://schemas.microsoft.com/office/drawing/2014/main" id="{B90C9106-2954-D1E3-D699-0CDE1C2A8B16}"/>
              </a:ext>
            </a:extLst>
          </p:cNvPr>
          <p:cNvSpPr txBox="1"/>
          <p:nvPr/>
        </p:nvSpPr>
        <p:spPr>
          <a:xfrm>
            <a:off x="411061" y="4159811"/>
            <a:ext cx="7613056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13131"/>
                </a:solidFill>
              </a:rPr>
              <a:t>Les taux de mortalité pourraient rester relativement </a:t>
            </a:r>
            <a:r>
              <a:rPr lang="fr-FR" sz="1400" b="1" dirty="0">
                <a:solidFill>
                  <a:srgbClr val="313131"/>
                </a:solidFill>
              </a:rPr>
              <a:t>homogènes </a:t>
            </a:r>
            <a:r>
              <a:rPr lang="fr-FR" sz="1400" dirty="0">
                <a:solidFill>
                  <a:srgbClr val="313131"/>
                </a:solidFill>
              </a:rPr>
              <a:t>à horizon 2070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13131"/>
                </a:solidFill>
              </a:rPr>
              <a:t>… mais des vagues de chaleur extrêmes </a:t>
            </a:r>
            <a:r>
              <a:rPr lang="fr-FR" sz="1400" dirty="0">
                <a:solidFill>
                  <a:srgbClr val="313131"/>
                </a:solidFill>
              </a:rPr>
              <a:t>pourraient causer d’importantes disparités par année d’ici la fin du siècle</a:t>
            </a:r>
            <a:endParaRPr lang="fr-FR" sz="1400" b="1" dirty="0">
              <a:solidFill>
                <a:srgbClr val="313131"/>
              </a:solidFill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13131"/>
                </a:solidFill>
              </a:rPr>
              <a:t>L’</a:t>
            </a:r>
            <a:r>
              <a:rPr lang="fr-FR" sz="1400" b="1" dirty="0">
                <a:solidFill>
                  <a:srgbClr val="313131"/>
                </a:solidFill>
              </a:rPr>
              <a:t>Île-de-France</a:t>
            </a:r>
            <a:r>
              <a:rPr lang="fr-FR" sz="1400" dirty="0">
                <a:solidFill>
                  <a:srgbClr val="313131"/>
                </a:solidFill>
              </a:rPr>
              <a:t> pourrait être particulièrement touchée, au contraire de territoires côtiers et notamment méditerranéens</a:t>
            </a:r>
          </a:p>
          <a:p>
            <a:pPr>
              <a:spcBef>
                <a:spcPts val="600"/>
              </a:spcBef>
              <a:buSzPct val="100000"/>
            </a:pPr>
            <a:endParaRPr lang="fr-FR" sz="1400" dirty="0">
              <a:solidFill>
                <a:srgbClr val="313131"/>
              </a:solidFill>
            </a:endParaRPr>
          </a:p>
          <a:p>
            <a:pPr>
              <a:spcBef>
                <a:spcPts val="600"/>
              </a:spcBef>
              <a:buSzPct val="100000"/>
            </a:pPr>
            <a:r>
              <a:rPr lang="fr-FR" sz="1400" dirty="0">
                <a:solidFill>
                  <a:srgbClr val="313131"/>
                </a:solidFill>
              </a:rPr>
              <a:t>Remarque : ce dernier résultat fait l’objet de </a:t>
            </a:r>
            <a:r>
              <a:rPr lang="fr-FR" sz="1400" b="1" dirty="0">
                <a:solidFill>
                  <a:srgbClr val="313131"/>
                </a:solidFill>
              </a:rPr>
              <a:t>nombreuses incertitudes</a:t>
            </a:r>
            <a:r>
              <a:rPr lang="fr-FR" sz="1400" dirty="0">
                <a:solidFill>
                  <a:srgbClr val="313131"/>
                </a:solidFill>
              </a:rPr>
              <a:t>, car sensible au modèle, au jeu de projections, à la variable de température retenue ainsi qu’à l’évolution des relations observées</a:t>
            </a:r>
          </a:p>
        </p:txBody>
      </p:sp>
    </p:spTree>
    <p:extLst>
      <p:ext uri="{BB962C8B-B14F-4D97-AF65-F5344CB8AC3E}">
        <p14:creationId xmlns:p14="http://schemas.microsoft.com/office/powerpoint/2010/main" val="13231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Motivation d’une étude du lien température-mortalité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466139"/>
          </a:xfrm>
        </p:spPr>
        <p:txBody>
          <a:bodyPr>
            <a:normAutofit/>
          </a:bodyPr>
          <a:lstStyle/>
          <a:p>
            <a:r>
              <a:rPr lang="fr-FR" sz="1600"/>
              <a:t>Une surmortalité attribuable aux canicules amenée à progresser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9E56FB5A-EC96-6E1E-6D05-56C7CFB24F42}"/>
              </a:ext>
            </a:extLst>
          </p:cNvPr>
          <p:cNvSpPr txBox="1">
            <a:spLocks/>
          </p:cNvSpPr>
          <p:nvPr/>
        </p:nvSpPr>
        <p:spPr>
          <a:xfrm>
            <a:off x="267778" y="1867970"/>
            <a:ext cx="2611656" cy="3963281"/>
          </a:xfrm>
          <a:prstGeom prst="rect">
            <a:avLst/>
          </a:prstGeom>
          <a:noFill/>
          <a:ln>
            <a:solidFill>
              <a:srgbClr val="0059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</a:pPr>
            <a:endParaRPr lang="fr-FR" sz="1600">
              <a:latin typeface="+mj-lt"/>
            </a:endParaRPr>
          </a:p>
          <a:p>
            <a:pPr>
              <a:lnSpc>
                <a:spcPct val="106000"/>
              </a:lnSpc>
            </a:pPr>
            <a:endParaRPr lang="fr-FR">
              <a:latin typeface="Franklin Gothic Book (Body)"/>
            </a:endParaRPr>
          </a:p>
          <a:p>
            <a:pPr>
              <a:lnSpc>
                <a:spcPct val="106000"/>
              </a:lnSpc>
            </a:pPr>
            <a:endParaRPr lang="fr-FR">
              <a:latin typeface="Franklin Gothic Book (Body)"/>
            </a:endParaRPr>
          </a:p>
          <a:p>
            <a:pPr>
              <a:lnSpc>
                <a:spcPct val="106000"/>
              </a:lnSpc>
            </a:pPr>
            <a:endParaRPr lang="fr-FR">
              <a:latin typeface="Franklin Gothic Book (Body)"/>
            </a:endParaRPr>
          </a:p>
          <a:p>
            <a:pPr>
              <a:lnSpc>
                <a:spcPct val="106000"/>
              </a:lnSpc>
            </a:pPr>
            <a:endParaRPr lang="fr-FR">
              <a:latin typeface="Franklin Gothic Book (Body)"/>
            </a:endParaRPr>
          </a:p>
          <a:p>
            <a:pPr>
              <a:lnSpc>
                <a:spcPct val="106000"/>
              </a:lnSpc>
            </a:pPr>
            <a:endParaRPr lang="fr-FR" sz="1400">
              <a:latin typeface="Franklin Gothic Book (Body)"/>
            </a:endParaRPr>
          </a:p>
          <a:p>
            <a:pPr>
              <a:lnSpc>
                <a:spcPct val="106000"/>
              </a:lnSpc>
            </a:pPr>
            <a:r>
              <a:rPr lang="fr-FR" sz="1300">
                <a:latin typeface="Franklin Gothic Book (Body)"/>
              </a:rPr>
              <a:t>Exemple de la canicule de 2003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fr-FR" sz="1300">
                <a:solidFill>
                  <a:srgbClr val="313131"/>
                </a:solidFill>
                <a:latin typeface="Franklin Gothic Book (Body)"/>
              </a:rPr>
              <a:t>Une </a:t>
            </a:r>
            <a:r>
              <a:rPr lang="fr-FR" sz="1300" b="1">
                <a:solidFill>
                  <a:srgbClr val="313131"/>
                </a:solidFill>
                <a:latin typeface="Franklin Gothic Book (Body)"/>
              </a:rPr>
              <a:t>intensité</a:t>
            </a:r>
            <a:r>
              <a:rPr lang="fr-FR" sz="1300">
                <a:solidFill>
                  <a:srgbClr val="313131"/>
                </a:solidFill>
                <a:latin typeface="Franklin Gothic Book (Body)"/>
              </a:rPr>
              <a:t> et une </a:t>
            </a:r>
            <a:r>
              <a:rPr lang="fr-FR" sz="1300" b="1">
                <a:solidFill>
                  <a:srgbClr val="313131"/>
                </a:solidFill>
                <a:latin typeface="Franklin Gothic Book (Body)"/>
              </a:rPr>
              <a:t>longueur</a:t>
            </a:r>
            <a:r>
              <a:rPr lang="fr-FR" sz="1300">
                <a:solidFill>
                  <a:srgbClr val="313131"/>
                </a:solidFill>
                <a:latin typeface="Franklin Gothic Book (Body)"/>
              </a:rPr>
              <a:t> exceptionnelles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fr-FR" sz="1300">
                <a:solidFill>
                  <a:srgbClr val="313131"/>
                </a:solidFill>
                <a:latin typeface="Franklin Gothic Book (Body)"/>
              </a:rPr>
              <a:t>Un épisode généralisé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fr-FR" sz="1300" b="1">
                <a:solidFill>
                  <a:srgbClr val="313131"/>
                </a:solidFill>
                <a:latin typeface="Franklin Gothic Book (Body)"/>
              </a:rPr>
              <a:t>15 000 décès </a:t>
            </a:r>
            <a:r>
              <a:rPr lang="fr-FR" sz="1300">
                <a:solidFill>
                  <a:srgbClr val="313131"/>
                </a:solidFill>
                <a:latin typeface="Franklin Gothic Book (Body)"/>
              </a:rPr>
              <a:t>en excès, selon Santé Publique France</a:t>
            </a:r>
            <a:br>
              <a:rPr lang="fr-FR" sz="1200">
                <a:solidFill>
                  <a:schemeClr val="bg1"/>
                </a:solidFill>
              </a:rPr>
            </a:br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42" name="Espace réservé du texte 8">
            <a:extLst>
              <a:ext uri="{FF2B5EF4-FFF2-40B4-BE49-F238E27FC236}">
                <a16:creationId xmlns:a16="http://schemas.microsoft.com/office/drawing/2014/main" id="{EC7CE1D0-3B40-6C16-8182-C634508AE273}"/>
              </a:ext>
            </a:extLst>
          </p:cNvPr>
          <p:cNvSpPr txBox="1">
            <a:spLocks/>
          </p:cNvSpPr>
          <p:nvPr/>
        </p:nvSpPr>
        <p:spPr>
          <a:xfrm>
            <a:off x="3283575" y="1887410"/>
            <a:ext cx="2611656" cy="3943841"/>
          </a:xfrm>
          <a:prstGeom prst="rect">
            <a:avLst/>
          </a:prstGeom>
          <a:noFill/>
          <a:ln>
            <a:solidFill>
              <a:srgbClr val="0059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  <a:spcBef>
                <a:spcPts val="600"/>
              </a:spcBef>
            </a:pPr>
            <a:endParaRPr lang="fr-FR" sz="1300"/>
          </a:p>
          <a:p>
            <a:pPr>
              <a:lnSpc>
                <a:spcPct val="106000"/>
              </a:lnSpc>
              <a:spcBef>
                <a:spcPts val="600"/>
              </a:spcBef>
            </a:pPr>
            <a:endParaRPr lang="fr-FR" sz="1300"/>
          </a:p>
          <a:p>
            <a:pPr>
              <a:lnSpc>
                <a:spcPct val="106000"/>
              </a:lnSpc>
              <a:spcBef>
                <a:spcPts val="600"/>
              </a:spcBef>
            </a:pPr>
            <a:endParaRPr lang="fr-FR" sz="1300"/>
          </a:p>
          <a:p>
            <a:pPr>
              <a:lnSpc>
                <a:spcPct val="106000"/>
              </a:lnSpc>
              <a:spcBef>
                <a:spcPts val="600"/>
              </a:spcBef>
            </a:pPr>
            <a:r>
              <a:rPr lang="fr-FR" sz="1300"/>
              <a:t>En 2050, des vagues de chaleur :</a:t>
            </a:r>
          </a:p>
          <a:p>
            <a:pPr>
              <a:lnSpc>
                <a:spcPct val="106000"/>
              </a:lnSpc>
              <a:spcBef>
                <a:spcPts val="600"/>
              </a:spcBef>
            </a:pPr>
            <a:endParaRPr lang="fr-FR" sz="1300"/>
          </a:p>
          <a:p>
            <a:pPr marL="285750" indent="-285750">
              <a:lnSpc>
                <a:spcPct val="106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300" b="1"/>
              <a:t>Plus nombreuses</a:t>
            </a:r>
            <a:r>
              <a:rPr lang="fr-FR" sz="1300"/>
              <a:t> (fréquence multipliée par 2, selon Météo-France)</a:t>
            </a:r>
            <a:endParaRPr lang="fr-FR" sz="1300" b="1"/>
          </a:p>
          <a:p>
            <a:pPr marL="285750" indent="-285750">
              <a:lnSpc>
                <a:spcPct val="106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300" b="1"/>
              <a:t>Plus intenses</a:t>
            </a:r>
            <a:r>
              <a:rPr lang="fr-FR" sz="1300"/>
              <a:t> (de 2 à 3°C plus chaudes qu’actuellement, selon le LCSE)</a:t>
            </a:r>
          </a:p>
          <a:p>
            <a:pPr marL="285750" indent="-285750">
              <a:lnSpc>
                <a:spcPct val="106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1300" b="1"/>
              <a:t>Risque potentiel sur la mortalité future</a:t>
            </a:r>
          </a:p>
          <a:p>
            <a:br>
              <a:rPr lang="fr-FR" sz="1200">
                <a:solidFill>
                  <a:schemeClr val="bg1"/>
                </a:solidFill>
              </a:rPr>
            </a:br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id="{077074BC-9F7F-12F4-EB37-4DCC8A5A7846}"/>
              </a:ext>
            </a:extLst>
          </p:cNvPr>
          <p:cNvSpPr txBox="1">
            <a:spLocks/>
          </p:cNvSpPr>
          <p:nvPr/>
        </p:nvSpPr>
        <p:spPr>
          <a:xfrm>
            <a:off x="6261166" y="1887410"/>
            <a:ext cx="2611656" cy="3943841"/>
          </a:xfrm>
          <a:prstGeom prst="rect">
            <a:avLst/>
          </a:prstGeom>
          <a:noFill/>
          <a:ln>
            <a:solidFill>
              <a:srgbClr val="0059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  <a:spcBef>
                <a:spcPts val="600"/>
              </a:spcBef>
            </a:pPr>
            <a:endParaRPr lang="fr-FR" sz="1300"/>
          </a:p>
          <a:p>
            <a:pPr>
              <a:lnSpc>
                <a:spcPct val="106000"/>
              </a:lnSpc>
              <a:spcBef>
                <a:spcPts val="600"/>
              </a:spcBef>
            </a:pPr>
            <a:endParaRPr lang="fr-FR" sz="1300"/>
          </a:p>
          <a:p>
            <a:pPr>
              <a:lnSpc>
                <a:spcPct val="106000"/>
              </a:lnSpc>
              <a:spcBef>
                <a:spcPts val="600"/>
              </a:spcBef>
            </a:pPr>
            <a:endParaRPr lang="fr-FR" sz="1300"/>
          </a:p>
          <a:p>
            <a:pPr>
              <a:lnSpc>
                <a:spcPct val="106000"/>
              </a:lnSpc>
              <a:spcBef>
                <a:spcPts val="600"/>
              </a:spcBef>
            </a:pPr>
            <a:r>
              <a:rPr lang="fr-FR" sz="1300"/>
              <a:t>Des demandes récentes :</a:t>
            </a:r>
          </a:p>
          <a:p>
            <a:pPr marL="285750" indent="-285750">
              <a:lnSpc>
                <a:spcPct val="106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300"/>
              <a:t>Analyse de </a:t>
            </a:r>
            <a:r>
              <a:rPr lang="fr-FR" sz="1300" b="1"/>
              <a:t>matérialité</a:t>
            </a:r>
            <a:r>
              <a:rPr lang="fr-FR" sz="1300"/>
              <a:t> (ORSA)</a:t>
            </a:r>
          </a:p>
          <a:p>
            <a:pPr marL="285750" indent="-285750">
              <a:lnSpc>
                <a:spcPct val="106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300"/>
              <a:t>Projection des principaux postes du </a:t>
            </a:r>
            <a:r>
              <a:rPr lang="fr-FR" sz="1300" b="1"/>
              <a:t>compte de résultat </a:t>
            </a:r>
            <a:r>
              <a:rPr lang="fr-FR" sz="1300"/>
              <a:t>(exercice climatique)</a:t>
            </a:r>
          </a:p>
          <a:p>
            <a:pPr marL="285750" indent="-285750">
              <a:lnSpc>
                <a:spcPct val="106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fr-FR" sz="1300"/>
          </a:p>
          <a:p>
            <a:pPr>
              <a:lnSpc>
                <a:spcPct val="106000"/>
              </a:lnSpc>
              <a:spcBef>
                <a:spcPts val="600"/>
              </a:spcBef>
            </a:pPr>
            <a:r>
              <a:rPr lang="fr-FR" sz="1300"/>
              <a:t>Les conseils méthodologiques :</a:t>
            </a:r>
          </a:p>
          <a:p>
            <a:pPr marL="285750" indent="-285750">
              <a:lnSpc>
                <a:spcPct val="106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300"/>
              <a:t>Des </a:t>
            </a:r>
            <a:r>
              <a:rPr lang="fr-FR" sz="1300" b="1"/>
              <a:t>modèles</a:t>
            </a:r>
            <a:r>
              <a:rPr lang="fr-FR" sz="1300"/>
              <a:t> et des </a:t>
            </a:r>
            <a:r>
              <a:rPr lang="fr-FR" sz="1300" b="1"/>
              <a:t>données</a:t>
            </a:r>
            <a:r>
              <a:rPr lang="fr-FR" sz="1300"/>
              <a:t> </a:t>
            </a:r>
            <a:r>
              <a:rPr lang="fr-FR" sz="1300" b="1"/>
              <a:t>adaptées</a:t>
            </a:r>
            <a:r>
              <a:rPr lang="fr-FR" sz="1300"/>
              <a:t> à la problématique</a:t>
            </a:r>
          </a:p>
          <a:p>
            <a:pPr marL="285750" indent="-285750">
              <a:lnSpc>
                <a:spcPct val="106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300"/>
              <a:t>Une maille géographique </a:t>
            </a:r>
            <a:r>
              <a:rPr lang="fr-FR" sz="1300" b="1"/>
              <a:t>fine</a:t>
            </a:r>
          </a:p>
          <a:p>
            <a:br>
              <a:rPr lang="fr-FR" sz="1200">
                <a:solidFill>
                  <a:schemeClr val="bg1"/>
                </a:solidFill>
              </a:rPr>
            </a:br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6DB117-2B6D-40A9-731A-DCA5B09FBC47}"/>
              </a:ext>
            </a:extLst>
          </p:cNvPr>
          <p:cNvSpPr/>
          <p:nvPr/>
        </p:nvSpPr>
        <p:spPr>
          <a:xfrm>
            <a:off x="161925" y="1818487"/>
            <a:ext cx="8820000" cy="124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aphic 4">
            <a:extLst>
              <a:ext uri="{FF2B5EF4-FFF2-40B4-BE49-F238E27FC236}">
                <a16:creationId xmlns:a16="http://schemas.microsoft.com/office/drawing/2014/main" id="{C8F0D54F-A627-2EEA-0797-8E05458A34EE}"/>
              </a:ext>
            </a:extLst>
          </p:cNvPr>
          <p:cNvGrpSpPr/>
          <p:nvPr/>
        </p:nvGrpSpPr>
        <p:grpSpPr>
          <a:xfrm>
            <a:off x="318500" y="1608582"/>
            <a:ext cx="648000" cy="648000"/>
            <a:chOff x="905454" y="1893013"/>
            <a:chExt cx="362309" cy="362610"/>
          </a:xfrm>
          <a:solidFill>
            <a:srgbClr val="00277E"/>
          </a:solidFill>
        </p:grpSpPr>
        <p:sp>
          <p:nvSpPr>
            <p:cNvPr id="38" name="Graphic 4">
              <a:extLst>
                <a:ext uri="{FF2B5EF4-FFF2-40B4-BE49-F238E27FC236}">
                  <a16:creationId xmlns:a16="http://schemas.microsoft.com/office/drawing/2014/main" id="{6D75B4D9-97AC-C10D-5EB4-FA387C2403AA}"/>
                </a:ext>
              </a:extLst>
            </p:cNvPr>
            <p:cNvSpPr/>
            <p:nvPr/>
          </p:nvSpPr>
          <p:spPr>
            <a:xfrm>
              <a:off x="1032613" y="2020692"/>
              <a:ext cx="107350" cy="107251"/>
            </a:xfrm>
            <a:custGeom>
              <a:avLst/>
              <a:gdLst>
                <a:gd name="connsiteX0" fmla="*/ 53675 w 107350"/>
                <a:gd name="connsiteY0" fmla="*/ 0 h 107251"/>
                <a:gd name="connsiteX1" fmla="*/ 0 w 107350"/>
                <a:gd name="connsiteY1" fmla="*/ 53625 h 107251"/>
                <a:gd name="connsiteX2" fmla="*/ 53675 w 107350"/>
                <a:gd name="connsiteY2" fmla="*/ 107251 h 107251"/>
                <a:gd name="connsiteX3" fmla="*/ 107351 w 107350"/>
                <a:gd name="connsiteY3" fmla="*/ 53625 h 107251"/>
                <a:gd name="connsiteX4" fmla="*/ 107351 w 107350"/>
                <a:gd name="connsiteY4" fmla="*/ 53625 h 107251"/>
                <a:gd name="connsiteX5" fmla="*/ 53675 w 107350"/>
                <a:gd name="connsiteY5" fmla="*/ 0 h 10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350" h="107251">
                  <a:moveTo>
                    <a:pt x="53675" y="0"/>
                  </a:moveTo>
                  <a:cubicBezTo>
                    <a:pt x="23643" y="0"/>
                    <a:pt x="0" y="24259"/>
                    <a:pt x="0" y="53625"/>
                  </a:cubicBezTo>
                  <a:cubicBezTo>
                    <a:pt x="0" y="82992"/>
                    <a:pt x="24282" y="107251"/>
                    <a:pt x="53675" y="107251"/>
                  </a:cubicBezTo>
                  <a:cubicBezTo>
                    <a:pt x="83069" y="107251"/>
                    <a:pt x="107351" y="82992"/>
                    <a:pt x="107351" y="53625"/>
                  </a:cubicBezTo>
                  <a:cubicBezTo>
                    <a:pt x="107351" y="53625"/>
                    <a:pt x="107351" y="53625"/>
                    <a:pt x="107351" y="53625"/>
                  </a:cubicBezTo>
                  <a:cubicBezTo>
                    <a:pt x="107351" y="24259"/>
                    <a:pt x="83069" y="0"/>
                    <a:pt x="53675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4">
              <a:extLst>
                <a:ext uri="{FF2B5EF4-FFF2-40B4-BE49-F238E27FC236}">
                  <a16:creationId xmlns:a16="http://schemas.microsoft.com/office/drawing/2014/main" id="{C42414AB-A463-A086-9D52-DAD411BFE392}"/>
                </a:ext>
              </a:extLst>
            </p:cNvPr>
            <p:cNvSpPr/>
            <p:nvPr/>
          </p:nvSpPr>
          <p:spPr>
            <a:xfrm>
              <a:off x="905454" y="1893013"/>
              <a:ext cx="362309" cy="362610"/>
            </a:xfrm>
            <a:custGeom>
              <a:avLst/>
              <a:gdLst>
                <a:gd name="connsiteX0" fmla="*/ 180835 w 362309"/>
                <a:gd name="connsiteY0" fmla="*/ 0 h 362610"/>
                <a:gd name="connsiteX1" fmla="*/ 0 w 362309"/>
                <a:gd name="connsiteY1" fmla="*/ 181305 h 362610"/>
                <a:gd name="connsiteX2" fmla="*/ 180835 w 362309"/>
                <a:gd name="connsiteY2" fmla="*/ 362610 h 362610"/>
                <a:gd name="connsiteX3" fmla="*/ 362309 w 362309"/>
                <a:gd name="connsiteY3" fmla="*/ 181305 h 362610"/>
                <a:gd name="connsiteX4" fmla="*/ 362309 w 362309"/>
                <a:gd name="connsiteY4" fmla="*/ 181305 h 362610"/>
                <a:gd name="connsiteX5" fmla="*/ 180835 w 362309"/>
                <a:gd name="connsiteY5" fmla="*/ 0 h 362610"/>
                <a:gd name="connsiteX6" fmla="*/ 174445 w 362309"/>
                <a:gd name="connsiteY6" fmla="*/ 75969 h 362610"/>
                <a:gd name="connsiteX7" fmla="*/ 180835 w 362309"/>
                <a:gd name="connsiteY7" fmla="*/ 69585 h 362610"/>
                <a:gd name="connsiteX8" fmla="*/ 187225 w 362309"/>
                <a:gd name="connsiteY8" fmla="*/ 75969 h 362610"/>
                <a:gd name="connsiteX9" fmla="*/ 187225 w 362309"/>
                <a:gd name="connsiteY9" fmla="*/ 91291 h 362610"/>
                <a:gd name="connsiteX10" fmla="*/ 180835 w 362309"/>
                <a:gd name="connsiteY10" fmla="*/ 97675 h 362610"/>
                <a:gd name="connsiteX11" fmla="*/ 174445 w 362309"/>
                <a:gd name="connsiteY11" fmla="*/ 91291 h 362610"/>
                <a:gd name="connsiteX12" fmla="*/ 174445 w 362309"/>
                <a:gd name="connsiteY12" fmla="*/ 75969 h 362610"/>
                <a:gd name="connsiteX13" fmla="*/ 101600 w 362309"/>
                <a:gd name="connsiteY13" fmla="*/ 102144 h 362610"/>
                <a:gd name="connsiteX14" fmla="*/ 110546 w 362309"/>
                <a:gd name="connsiteY14" fmla="*/ 102144 h 362610"/>
                <a:gd name="connsiteX15" fmla="*/ 121409 w 362309"/>
                <a:gd name="connsiteY15" fmla="*/ 112997 h 362610"/>
                <a:gd name="connsiteX16" fmla="*/ 121409 w 362309"/>
                <a:gd name="connsiteY16" fmla="*/ 121934 h 362610"/>
                <a:gd name="connsiteX17" fmla="*/ 116936 w 362309"/>
                <a:gd name="connsiteY17" fmla="*/ 123849 h 362610"/>
                <a:gd name="connsiteX18" fmla="*/ 112463 w 362309"/>
                <a:gd name="connsiteY18" fmla="*/ 121934 h 362610"/>
                <a:gd name="connsiteX19" fmla="*/ 101600 w 362309"/>
                <a:gd name="connsiteY19" fmla="*/ 111081 h 362610"/>
                <a:gd name="connsiteX20" fmla="*/ 101600 w 362309"/>
                <a:gd name="connsiteY20" fmla="*/ 102144 h 362610"/>
                <a:gd name="connsiteX21" fmla="*/ 101600 w 362309"/>
                <a:gd name="connsiteY21" fmla="*/ 102144 h 362610"/>
                <a:gd name="connsiteX22" fmla="*/ 90737 w 362309"/>
                <a:gd name="connsiteY22" fmla="*/ 188327 h 362610"/>
                <a:gd name="connsiteX23" fmla="*/ 75401 w 362309"/>
                <a:gd name="connsiteY23" fmla="*/ 188327 h 362610"/>
                <a:gd name="connsiteX24" fmla="*/ 69011 w 362309"/>
                <a:gd name="connsiteY24" fmla="*/ 181944 h 362610"/>
                <a:gd name="connsiteX25" fmla="*/ 75401 w 362309"/>
                <a:gd name="connsiteY25" fmla="*/ 175560 h 362610"/>
                <a:gd name="connsiteX26" fmla="*/ 90737 w 362309"/>
                <a:gd name="connsiteY26" fmla="*/ 175560 h 362610"/>
                <a:gd name="connsiteX27" fmla="*/ 97127 w 362309"/>
                <a:gd name="connsiteY27" fmla="*/ 181944 h 362610"/>
                <a:gd name="connsiteX28" fmla="*/ 90737 w 362309"/>
                <a:gd name="connsiteY28" fmla="*/ 188327 h 362610"/>
                <a:gd name="connsiteX29" fmla="*/ 121409 w 362309"/>
                <a:gd name="connsiteY29" fmla="*/ 248975 h 362610"/>
                <a:gd name="connsiteX30" fmla="*/ 110546 w 362309"/>
                <a:gd name="connsiteY30" fmla="*/ 259828 h 362610"/>
                <a:gd name="connsiteX31" fmla="*/ 101600 w 362309"/>
                <a:gd name="connsiteY31" fmla="*/ 259828 h 362610"/>
                <a:gd name="connsiteX32" fmla="*/ 101600 w 362309"/>
                <a:gd name="connsiteY32" fmla="*/ 250891 h 362610"/>
                <a:gd name="connsiteX33" fmla="*/ 112463 w 362309"/>
                <a:gd name="connsiteY33" fmla="*/ 240038 h 362610"/>
                <a:gd name="connsiteX34" fmla="*/ 121409 w 362309"/>
                <a:gd name="connsiteY34" fmla="*/ 240038 h 362610"/>
                <a:gd name="connsiteX35" fmla="*/ 121409 w 362309"/>
                <a:gd name="connsiteY35" fmla="*/ 248975 h 362610"/>
                <a:gd name="connsiteX36" fmla="*/ 187225 w 362309"/>
                <a:gd name="connsiteY36" fmla="*/ 286003 h 362610"/>
                <a:gd name="connsiteX37" fmla="*/ 180835 w 362309"/>
                <a:gd name="connsiteY37" fmla="*/ 292387 h 362610"/>
                <a:gd name="connsiteX38" fmla="*/ 174445 w 362309"/>
                <a:gd name="connsiteY38" fmla="*/ 286003 h 362610"/>
                <a:gd name="connsiteX39" fmla="*/ 174445 w 362309"/>
                <a:gd name="connsiteY39" fmla="*/ 270681 h 362610"/>
                <a:gd name="connsiteX40" fmla="*/ 180835 w 362309"/>
                <a:gd name="connsiteY40" fmla="*/ 264297 h 362610"/>
                <a:gd name="connsiteX41" fmla="*/ 187225 w 362309"/>
                <a:gd name="connsiteY41" fmla="*/ 270681 h 362610"/>
                <a:gd name="connsiteX42" fmla="*/ 187225 w 362309"/>
                <a:gd name="connsiteY42" fmla="*/ 286003 h 362610"/>
                <a:gd name="connsiteX43" fmla="*/ 180835 w 362309"/>
                <a:gd name="connsiteY43" fmla="*/ 248337 h 362610"/>
                <a:gd name="connsiteX44" fmla="*/ 114380 w 362309"/>
                <a:gd name="connsiteY44" fmla="*/ 181944 h 362610"/>
                <a:gd name="connsiteX45" fmla="*/ 180835 w 362309"/>
                <a:gd name="connsiteY45" fmla="*/ 115550 h 362610"/>
                <a:gd name="connsiteX46" fmla="*/ 247291 w 362309"/>
                <a:gd name="connsiteY46" fmla="*/ 181944 h 362610"/>
                <a:gd name="connsiteX47" fmla="*/ 247291 w 362309"/>
                <a:gd name="connsiteY47" fmla="*/ 181944 h 362610"/>
                <a:gd name="connsiteX48" fmla="*/ 180835 w 362309"/>
                <a:gd name="connsiteY48" fmla="*/ 248337 h 362610"/>
                <a:gd name="connsiteX49" fmla="*/ 180835 w 362309"/>
                <a:gd name="connsiteY49" fmla="*/ 248337 h 362610"/>
                <a:gd name="connsiteX50" fmla="*/ 260070 w 362309"/>
                <a:gd name="connsiteY50" fmla="*/ 259828 h 362610"/>
                <a:gd name="connsiteX51" fmla="*/ 251125 w 362309"/>
                <a:gd name="connsiteY51" fmla="*/ 259828 h 362610"/>
                <a:gd name="connsiteX52" fmla="*/ 240901 w 362309"/>
                <a:gd name="connsiteY52" fmla="*/ 249614 h 362610"/>
                <a:gd name="connsiteX53" fmla="*/ 240901 w 362309"/>
                <a:gd name="connsiteY53" fmla="*/ 240676 h 362610"/>
                <a:gd name="connsiteX54" fmla="*/ 249847 w 362309"/>
                <a:gd name="connsiteY54" fmla="*/ 240676 h 362610"/>
                <a:gd name="connsiteX55" fmla="*/ 260709 w 362309"/>
                <a:gd name="connsiteY55" fmla="*/ 251529 h 362610"/>
                <a:gd name="connsiteX56" fmla="*/ 260070 w 362309"/>
                <a:gd name="connsiteY56" fmla="*/ 259828 h 362610"/>
                <a:gd name="connsiteX57" fmla="*/ 260070 w 362309"/>
                <a:gd name="connsiteY57" fmla="*/ 259828 h 362610"/>
                <a:gd name="connsiteX58" fmla="*/ 260070 w 362309"/>
                <a:gd name="connsiteY58" fmla="*/ 111081 h 362610"/>
                <a:gd name="connsiteX59" fmla="*/ 249847 w 362309"/>
                <a:gd name="connsiteY59" fmla="*/ 121934 h 362610"/>
                <a:gd name="connsiteX60" fmla="*/ 240901 w 362309"/>
                <a:gd name="connsiteY60" fmla="*/ 121934 h 362610"/>
                <a:gd name="connsiteX61" fmla="*/ 240901 w 362309"/>
                <a:gd name="connsiteY61" fmla="*/ 121934 h 362610"/>
                <a:gd name="connsiteX62" fmla="*/ 240901 w 362309"/>
                <a:gd name="connsiteY62" fmla="*/ 112997 h 362610"/>
                <a:gd name="connsiteX63" fmla="*/ 251764 w 362309"/>
                <a:gd name="connsiteY63" fmla="*/ 102144 h 362610"/>
                <a:gd name="connsiteX64" fmla="*/ 260709 w 362309"/>
                <a:gd name="connsiteY64" fmla="*/ 102782 h 362610"/>
                <a:gd name="connsiteX65" fmla="*/ 260070 w 362309"/>
                <a:gd name="connsiteY65" fmla="*/ 111081 h 362610"/>
                <a:gd name="connsiteX66" fmla="*/ 260070 w 362309"/>
                <a:gd name="connsiteY66" fmla="*/ 111081 h 362610"/>
                <a:gd name="connsiteX67" fmla="*/ 286269 w 362309"/>
                <a:gd name="connsiteY67" fmla="*/ 188327 h 362610"/>
                <a:gd name="connsiteX68" fmla="*/ 270933 w 362309"/>
                <a:gd name="connsiteY68" fmla="*/ 188327 h 362610"/>
                <a:gd name="connsiteX69" fmla="*/ 264543 w 362309"/>
                <a:gd name="connsiteY69" fmla="*/ 181944 h 362610"/>
                <a:gd name="connsiteX70" fmla="*/ 270933 w 362309"/>
                <a:gd name="connsiteY70" fmla="*/ 175560 h 362610"/>
                <a:gd name="connsiteX71" fmla="*/ 286269 w 362309"/>
                <a:gd name="connsiteY71" fmla="*/ 175560 h 362610"/>
                <a:gd name="connsiteX72" fmla="*/ 292659 w 362309"/>
                <a:gd name="connsiteY72" fmla="*/ 181944 h 362610"/>
                <a:gd name="connsiteX73" fmla="*/ 286269 w 362309"/>
                <a:gd name="connsiteY73" fmla="*/ 188327 h 3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62309" h="362610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2610"/>
                    <a:pt x="180835" y="362610"/>
                  </a:cubicBezTo>
                  <a:cubicBezTo>
                    <a:pt x="280518" y="362610"/>
                    <a:pt x="362309" y="281534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1670" y="81077"/>
                    <a:pt x="281157" y="0"/>
                    <a:pt x="180835" y="0"/>
                  </a:cubicBezTo>
                  <a:close/>
                  <a:moveTo>
                    <a:pt x="174445" y="75969"/>
                  </a:moveTo>
                  <a:cubicBezTo>
                    <a:pt x="174445" y="72139"/>
                    <a:pt x="177001" y="69585"/>
                    <a:pt x="180835" y="69585"/>
                  </a:cubicBezTo>
                  <a:cubicBezTo>
                    <a:pt x="184669" y="69585"/>
                    <a:pt x="187225" y="72139"/>
                    <a:pt x="187225" y="75969"/>
                  </a:cubicBezTo>
                  <a:lnTo>
                    <a:pt x="187225" y="91291"/>
                  </a:lnTo>
                  <a:cubicBezTo>
                    <a:pt x="187225" y="95121"/>
                    <a:pt x="184669" y="97675"/>
                    <a:pt x="180835" y="97675"/>
                  </a:cubicBezTo>
                  <a:cubicBezTo>
                    <a:pt x="177001" y="97675"/>
                    <a:pt x="174445" y="95121"/>
                    <a:pt x="174445" y="91291"/>
                  </a:cubicBezTo>
                  <a:lnTo>
                    <a:pt x="174445" y="75969"/>
                  </a:lnTo>
                  <a:close/>
                  <a:moveTo>
                    <a:pt x="101600" y="102144"/>
                  </a:moveTo>
                  <a:cubicBezTo>
                    <a:pt x="104156" y="99590"/>
                    <a:pt x="107990" y="99590"/>
                    <a:pt x="110546" y="102144"/>
                  </a:cubicBezTo>
                  <a:lnTo>
                    <a:pt x="121409" y="112997"/>
                  </a:lnTo>
                  <a:cubicBezTo>
                    <a:pt x="123965" y="115550"/>
                    <a:pt x="123965" y="119381"/>
                    <a:pt x="121409" y="121934"/>
                  </a:cubicBezTo>
                  <a:cubicBezTo>
                    <a:pt x="120131" y="123211"/>
                    <a:pt x="118853" y="123849"/>
                    <a:pt x="116936" y="123849"/>
                  </a:cubicBezTo>
                  <a:cubicBezTo>
                    <a:pt x="115019" y="123849"/>
                    <a:pt x="113741" y="123211"/>
                    <a:pt x="112463" y="121934"/>
                  </a:cubicBezTo>
                  <a:lnTo>
                    <a:pt x="101600" y="111081"/>
                  </a:lnTo>
                  <a:cubicBezTo>
                    <a:pt x="99683" y="108528"/>
                    <a:pt x="99683" y="104059"/>
                    <a:pt x="101600" y="102144"/>
                  </a:cubicBezTo>
                  <a:lnTo>
                    <a:pt x="101600" y="102144"/>
                  </a:lnTo>
                  <a:close/>
                  <a:moveTo>
                    <a:pt x="90737" y="188327"/>
                  </a:moveTo>
                  <a:lnTo>
                    <a:pt x="75401" y="188327"/>
                  </a:lnTo>
                  <a:cubicBezTo>
                    <a:pt x="71567" y="188327"/>
                    <a:pt x="69011" y="185774"/>
                    <a:pt x="69011" y="181944"/>
                  </a:cubicBezTo>
                  <a:cubicBezTo>
                    <a:pt x="69011" y="178113"/>
                    <a:pt x="71567" y="175560"/>
                    <a:pt x="75401" y="175560"/>
                  </a:cubicBezTo>
                  <a:lnTo>
                    <a:pt x="90737" y="175560"/>
                  </a:lnTo>
                  <a:cubicBezTo>
                    <a:pt x="94571" y="175560"/>
                    <a:pt x="97127" y="178113"/>
                    <a:pt x="97127" y="181944"/>
                  </a:cubicBezTo>
                  <a:cubicBezTo>
                    <a:pt x="97127" y="185774"/>
                    <a:pt x="93932" y="188327"/>
                    <a:pt x="90737" y="188327"/>
                  </a:cubicBezTo>
                  <a:close/>
                  <a:moveTo>
                    <a:pt x="121409" y="248975"/>
                  </a:moveTo>
                  <a:lnTo>
                    <a:pt x="110546" y="259828"/>
                  </a:lnTo>
                  <a:cubicBezTo>
                    <a:pt x="107990" y="262382"/>
                    <a:pt x="104156" y="262382"/>
                    <a:pt x="101600" y="259828"/>
                  </a:cubicBezTo>
                  <a:cubicBezTo>
                    <a:pt x="99044" y="257275"/>
                    <a:pt x="99044" y="253444"/>
                    <a:pt x="101600" y="250891"/>
                  </a:cubicBezTo>
                  <a:lnTo>
                    <a:pt x="112463" y="240038"/>
                  </a:lnTo>
                  <a:cubicBezTo>
                    <a:pt x="115019" y="237484"/>
                    <a:pt x="118853" y="237484"/>
                    <a:pt x="121409" y="240038"/>
                  </a:cubicBezTo>
                  <a:cubicBezTo>
                    <a:pt x="123965" y="242591"/>
                    <a:pt x="123965" y="247060"/>
                    <a:pt x="121409" y="248975"/>
                  </a:cubicBezTo>
                  <a:close/>
                  <a:moveTo>
                    <a:pt x="187225" y="286003"/>
                  </a:moveTo>
                  <a:cubicBezTo>
                    <a:pt x="187225" y="289833"/>
                    <a:pt x="184669" y="292387"/>
                    <a:pt x="180835" y="292387"/>
                  </a:cubicBezTo>
                  <a:cubicBezTo>
                    <a:pt x="177001" y="292387"/>
                    <a:pt x="174445" y="289833"/>
                    <a:pt x="174445" y="286003"/>
                  </a:cubicBezTo>
                  <a:lnTo>
                    <a:pt x="174445" y="270681"/>
                  </a:lnTo>
                  <a:cubicBezTo>
                    <a:pt x="174445" y="266851"/>
                    <a:pt x="177001" y="264297"/>
                    <a:pt x="180835" y="264297"/>
                  </a:cubicBezTo>
                  <a:cubicBezTo>
                    <a:pt x="184669" y="264297"/>
                    <a:pt x="187225" y="266851"/>
                    <a:pt x="187225" y="270681"/>
                  </a:cubicBezTo>
                  <a:lnTo>
                    <a:pt x="187225" y="286003"/>
                  </a:lnTo>
                  <a:close/>
                  <a:moveTo>
                    <a:pt x="180835" y="248337"/>
                  </a:moveTo>
                  <a:cubicBezTo>
                    <a:pt x="143774" y="248337"/>
                    <a:pt x="114380" y="218332"/>
                    <a:pt x="114380" y="181944"/>
                  </a:cubicBezTo>
                  <a:cubicBezTo>
                    <a:pt x="114380" y="145555"/>
                    <a:pt x="144413" y="115550"/>
                    <a:pt x="180835" y="115550"/>
                  </a:cubicBezTo>
                  <a:cubicBezTo>
                    <a:pt x="217897" y="115550"/>
                    <a:pt x="247291" y="145555"/>
                    <a:pt x="247291" y="181944"/>
                  </a:cubicBezTo>
                  <a:lnTo>
                    <a:pt x="247291" y="181944"/>
                  </a:lnTo>
                  <a:cubicBezTo>
                    <a:pt x="247291" y="218332"/>
                    <a:pt x="217897" y="248337"/>
                    <a:pt x="180835" y="248337"/>
                  </a:cubicBezTo>
                  <a:lnTo>
                    <a:pt x="180835" y="248337"/>
                  </a:lnTo>
                  <a:close/>
                  <a:moveTo>
                    <a:pt x="260070" y="259828"/>
                  </a:moveTo>
                  <a:cubicBezTo>
                    <a:pt x="257514" y="262382"/>
                    <a:pt x="253680" y="262382"/>
                    <a:pt x="251125" y="259828"/>
                  </a:cubicBezTo>
                  <a:lnTo>
                    <a:pt x="240901" y="249614"/>
                  </a:lnTo>
                  <a:cubicBezTo>
                    <a:pt x="238345" y="247060"/>
                    <a:pt x="238345" y="243230"/>
                    <a:pt x="240901" y="240676"/>
                  </a:cubicBezTo>
                  <a:cubicBezTo>
                    <a:pt x="243457" y="238123"/>
                    <a:pt x="247291" y="238123"/>
                    <a:pt x="249847" y="240676"/>
                  </a:cubicBezTo>
                  <a:lnTo>
                    <a:pt x="260709" y="251529"/>
                  </a:lnTo>
                  <a:cubicBezTo>
                    <a:pt x="262626" y="253444"/>
                    <a:pt x="262626" y="257275"/>
                    <a:pt x="260070" y="259828"/>
                  </a:cubicBezTo>
                  <a:lnTo>
                    <a:pt x="260070" y="259828"/>
                  </a:lnTo>
                  <a:close/>
                  <a:moveTo>
                    <a:pt x="260070" y="111081"/>
                  </a:moveTo>
                  <a:lnTo>
                    <a:pt x="249847" y="121934"/>
                  </a:lnTo>
                  <a:cubicBezTo>
                    <a:pt x="247291" y="124488"/>
                    <a:pt x="243457" y="124488"/>
                    <a:pt x="240901" y="121934"/>
                  </a:cubicBezTo>
                  <a:cubicBezTo>
                    <a:pt x="240901" y="121934"/>
                    <a:pt x="240901" y="121934"/>
                    <a:pt x="240901" y="121934"/>
                  </a:cubicBezTo>
                  <a:cubicBezTo>
                    <a:pt x="238345" y="119381"/>
                    <a:pt x="238345" y="115550"/>
                    <a:pt x="240901" y="112997"/>
                  </a:cubicBezTo>
                  <a:lnTo>
                    <a:pt x="251764" y="102144"/>
                  </a:lnTo>
                  <a:cubicBezTo>
                    <a:pt x="254320" y="99590"/>
                    <a:pt x="258792" y="100229"/>
                    <a:pt x="260709" y="102782"/>
                  </a:cubicBezTo>
                  <a:cubicBezTo>
                    <a:pt x="261987" y="105336"/>
                    <a:pt x="261987" y="109166"/>
                    <a:pt x="260070" y="111081"/>
                  </a:cubicBezTo>
                  <a:lnTo>
                    <a:pt x="260070" y="111081"/>
                  </a:lnTo>
                  <a:close/>
                  <a:moveTo>
                    <a:pt x="286269" y="188327"/>
                  </a:moveTo>
                  <a:lnTo>
                    <a:pt x="270933" y="188327"/>
                  </a:lnTo>
                  <a:cubicBezTo>
                    <a:pt x="267099" y="188327"/>
                    <a:pt x="264543" y="185774"/>
                    <a:pt x="264543" y="181944"/>
                  </a:cubicBezTo>
                  <a:cubicBezTo>
                    <a:pt x="264543" y="178113"/>
                    <a:pt x="267099" y="175560"/>
                    <a:pt x="270933" y="175560"/>
                  </a:cubicBezTo>
                  <a:lnTo>
                    <a:pt x="286269" y="175560"/>
                  </a:lnTo>
                  <a:cubicBezTo>
                    <a:pt x="290103" y="175560"/>
                    <a:pt x="292659" y="178113"/>
                    <a:pt x="292659" y="181944"/>
                  </a:cubicBezTo>
                  <a:cubicBezTo>
                    <a:pt x="292659" y="185774"/>
                    <a:pt x="290103" y="188327"/>
                    <a:pt x="286269" y="188327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71C4B8-3A87-AAD8-A873-1F97AE934FCF}"/>
              </a:ext>
            </a:extLst>
          </p:cNvPr>
          <p:cNvSpPr txBox="1"/>
          <p:nvPr/>
        </p:nvSpPr>
        <p:spPr>
          <a:xfrm>
            <a:off x="971598" y="1650780"/>
            <a:ext cx="1907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/>
              <a:t>Des épisodes de canicule marquants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9F78E8-3D25-7FBE-B562-2AEEF59F2E5A}"/>
              </a:ext>
            </a:extLst>
          </p:cNvPr>
          <p:cNvSpPr txBox="1"/>
          <p:nvPr/>
        </p:nvSpPr>
        <p:spPr>
          <a:xfrm>
            <a:off x="3914775" y="1537779"/>
            <a:ext cx="19804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/>
              <a:t>Des épisodes amenés à devenir plus fréquents et sévères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BDF72D-E87C-BDD2-E1AB-81688404396E}"/>
              </a:ext>
            </a:extLst>
          </p:cNvPr>
          <p:cNvSpPr txBox="1"/>
          <p:nvPr/>
        </p:nvSpPr>
        <p:spPr>
          <a:xfrm>
            <a:off x="7019537" y="1550754"/>
            <a:ext cx="18532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/>
              <a:t>Les attentes prudentielles en assurance</a:t>
            </a:r>
          </a:p>
        </p:txBody>
      </p:sp>
      <p:pic>
        <p:nvPicPr>
          <p:cNvPr id="52" name="Picture 2" descr="Canicule de 2003 : vingt ans après, avons-nous tiré les leçons de cet été  meurtrier ? - Le Parisien">
            <a:extLst>
              <a:ext uri="{FF2B5EF4-FFF2-40B4-BE49-F238E27FC236}">
                <a16:creationId xmlns:a16="http://schemas.microsoft.com/office/drawing/2014/main" id="{BAF86AA0-CB89-A7A5-9221-DBAA13E5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6" y="2523447"/>
            <a:ext cx="2514600" cy="15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FC602CF-6097-A04B-A638-37791D3578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3575" y="6064520"/>
            <a:ext cx="5530063" cy="733741"/>
          </a:xfrm>
          <a:noFill/>
        </p:spPr>
        <p:txBody>
          <a:bodyPr anchor="ctr">
            <a:noAutofit/>
          </a:bodyPr>
          <a:lstStyle/>
          <a:p>
            <a:r>
              <a:rPr lang="fr-FR" sz="1200" i="1"/>
              <a:t>Source image : Le Parisien		</a:t>
            </a:r>
          </a:p>
          <a:p>
            <a:r>
              <a:rPr lang="fr-FR" sz="1200" i="1"/>
              <a:t>LCSE : Laboratoire des Sciences du Climat et de l’Environnement</a:t>
            </a:r>
          </a:p>
        </p:txBody>
      </p:sp>
      <p:sp>
        <p:nvSpPr>
          <p:cNvPr id="53" name="Graphic 5">
            <a:extLst>
              <a:ext uri="{FF2B5EF4-FFF2-40B4-BE49-F238E27FC236}">
                <a16:creationId xmlns:a16="http://schemas.microsoft.com/office/drawing/2014/main" id="{F23EB219-48E8-A011-0432-97D092543C1B}"/>
              </a:ext>
            </a:extLst>
          </p:cNvPr>
          <p:cNvSpPr/>
          <p:nvPr/>
        </p:nvSpPr>
        <p:spPr>
          <a:xfrm>
            <a:off x="3334658" y="1602609"/>
            <a:ext cx="648000" cy="648000"/>
          </a:xfrm>
          <a:custGeom>
            <a:avLst/>
            <a:gdLst>
              <a:gd name="connsiteX0" fmla="*/ 181474 w 362948"/>
              <a:gd name="connsiteY0" fmla="*/ 0 h 361971"/>
              <a:gd name="connsiteX1" fmla="*/ 0 w 362948"/>
              <a:gd name="connsiteY1" fmla="*/ 181305 h 361971"/>
              <a:gd name="connsiteX2" fmla="*/ 181474 w 362948"/>
              <a:gd name="connsiteY2" fmla="*/ 361972 h 361971"/>
              <a:gd name="connsiteX3" fmla="*/ 362948 w 362948"/>
              <a:gd name="connsiteY3" fmla="*/ 181305 h 361971"/>
              <a:gd name="connsiteX4" fmla="*/ 181474 w 362948"/>
              <a:gd name="connsiteY4" fmla="*/ 0 h 361971"/>
              <a:gd name="connsiteX5" fmla="*/ 181474 w 362948"/>
              <a:gd name="connsiteY5" fmla="*/ 0 h 361971"/>
              <a:gd name="connsiteX6" fmla="*/ 288186 w 362948"/>
              <a:gd name="connsiteY6" fmla="*/ 185135 h 361971"/>
              <a:gd name="connsiteX7" fmla="*/ 229399 w 362948"/>
              <a:gd name="connsiteY7" fmla="*/ 243868 h 361971"/>
              <a:gd name="connsiteX8" fmla="*/ 224926 w 362948"/>
              <a:gd name="connsiteY8" fmla="*/ 245783 h 361971"/>
              <a:gd name="connsiteX9" fmla="*/ 220453 w 362948"/>
              <a:gd name="connsiteY9" fmla="*/ 243868 h 361971"/>
              <a:gd name="connsiteX10" fmla="*/ 220453 w 362948"/>
              <a:gd name="connsiteY10" fmla="*/ 234931 h 361971"/>
              <a:gd name="connsiteX11" fmla="*/ 220453 w 362948"/>
              <a:gd name="connsiteY11" fmla="*/ 234931 h 361971"/>
              <a:gd name="connsiteX12" fmla="*/ 268377 w 362948"/>
              <a:gd name="connsiteY12" fmla="*/ 187051 h 361971"/>
              <a:gd name="connsiteX13" fmla="*/ 78596 w 362948"/>
              <a:gd name="connsiteY13" fmla="*/ 187051 h 361971"/>
              <a:gd name="connsiteX14" fmla="*/ 72206 w 362948"/>
              <a:gd name="connsiteY14" fmla="*/ 180667 h 361971"/>
              <a:gd name="connsiteX15" fmla="*/ 78596 w 362948"/>
              <a:gd name="connsiteY15" fmla="*/ 174283 h 361971"/>
              <a:gd name="connsiteX16" fmla="*/ 268377 w 362948"/>
              <a:gd name="connsiteY16" fmla="*/ 174283 h 361971"/>
              <a:gd name="connsiteX17" fmla="*/ 220453 w 362948"/>
              <a:gd name="connsiteY17" fmla="*/ 126403 h 361971"/>
              <a:gd name="connsiteX18" fmla="*/ 220453 w 362948"/>
              <a:gd name="connsiteY18" fmla="*/ 117465 h 361971"/>
              <a:gd name="connsiteX19" fmla="*/ 229399 w 362948"/>
              <a:gd name="connsiteY19" fmla="*/ 117465 h 361971"/>
              <a:gd name="connsiteX20" fmla="*/ 288186 w 362948"/>
              <a:gd name="connsiteY20" fmla="*/ 176198 h 361971"/>
              <a:gd name="connsiteX21" fmla="*/ 289464 w 362948"/>
              <a:gd name="connsiteY21" fmla="*/ 178113 h 361971"/>
              <a:gd name="connsiteX22" fmla="*/ 288186 w 362948"/>
              <a:gd name="connsiteY22" fmla="*/ 185135 h 361971"/>
              <a:gd name="connsiteX23" fmla="*/ 288186 w 362948"/>
              <a:gd name="connsiteY23" fmla="*/ 185135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2948" h="361971">
                <a:moveTo>
                  <a:pt x="181474" y="0"/>
                </a:moveTo>
                <a:cubicBezTo>
                  <a:pt x="81152" y="0"/>
                  <a:pt x="0" y="81077"/>
                  <a:pt x="0" y="181305"/>
                </a:cubicBezTo>
                <a:cubicBezTo>
                  <a:pt x="0" y="281534"/>
                  <a:pt x="81152" y="361972"/>
                  <a:pt x="181474" y="361972"/>
                </a:cubicBezTo>
                <a:cubicBezTo>
                  <a:pt x="281796" y="361972"/>
                  <a:pt x="362948" y="280895"/>
                  <a:pt x="362948" y="181305"/>
                </a:cubicBezTo>
                <a:cubicBezTo>
                  <a:pt x="362309" y="81077"/>
                  <a:pt x="281157" y="0"/>
                  <a:pt x="181474" y="0"/>
                </a:cubicBezTo>
                <a:cubicBezTo>
                  <a:pt x="181474" y="0"/>
                  <a:pt x="181474" y="0"/>
                  <a:pt x="181474" y="0"/>
                </a:cubicBezTo>
                <a:close/>
                <a:moveTo>
                  <a:pt x="288186" y="185135"/>
                </a:moveTo>
                <a:lnTo>
                  <a:pt x="229399" y="243868"/>
                </a:lnTo>
                <a:cubicBezTo>
                  <a:pt x="228121" y="245145"/>
                  <a:pt x="226843" y="245783"/>
                  <a:pt x="224926" y="245783"/>
                </a:cubicBezTo>
                <a:cubicBezTo>
                  <a:pt x="223009" y="245783"/>
                  <a:pt x="221731" y="245145"/>
                  <a:pt x="220453" y="243868"/>
                </a:cubicBezTo>
                <a:cubicBezTo>
                  <a:pt x="217897" y="241315"/>
                  <a:pt x="217897" y="237484"/>
                  <a:pt x="220453" y="234931"/>
                </a:cubicBezTo>
                <a:cubicBezTo>
                  <a:pt x="220453" y="234931"/>
                  <a:pt x="220453" y="234931"/>
                  <a:pt x="220453" y="234931"/>
                </a:cubicBezTo>
                <a:lnTo>
                  <a:pt x="268377" y="187051"/>
                </a:lnTo>
                <a:lnTo>
                  <a:pt x="78596" y="187051"/>
                </a:lnTo>
                <a:cubicBezTo>
                  <a:pt x="74762" y="187051"/>
                  <a:pt x="72206" y="184497"/>
                  <a:pt x="72206" y="180667"/>
                </a:cubicBezTo>
                <a:cubicBezTo>
                  <a:pt x="72206" y="176836"/>
                  <a:pt x="74762" y="174283"/>
                  <a:pt x="78596" y="174283"/>
                </a:cubicBezTo>
                <a:lnTo>
                  <a:pt x="268377" y="174283"/>
                </a:lnTo>
                <a:lnTo>
                  <a:pt x="220453" y="126403"/>
                </a:lnTo>
                <a:cubicBezTo>
                  <a:pt x="217897" y="123849"/>
                  <a:pt x="217897" y="120019"/>
                  <a:pt x="220453" y="117465"/>
                </a:cubicBezTo>
                <a:cubicBezTo>
                  <a:pt x="223009" y="114912"/>
                  <a:pt x="226843" y="114912"/>
                  <a:pt x="229399" y="117465"/>
                </a:cubicBezTo>
                <a:lnTo>
                  <a:pt x="288186" y="176198"/>
                </a:lnTo>
                <a:cubicBezTo>
                  <a:pt x="288825" y="176836"/>
                  <a:pt x="289464" y="177475"/>
                  <a:pt x="289464" y="178113"/>
                </a:cubicBezTo>
                <a:cubicBezTo>
                  <a:pt x="290742" y="180667"/>
                  <a:pt x="290103" y="183220"/>
                  <a:pt x="288186" y="185135"/>
                </a:cubicBezTo>
                <a:lnTo>
                  <a:pt x="288186" y="185135"/>
                </a:lnTo>
                <a:close/>
              </a:path>
            </a:pathLst>
          </a:custGeom>
          <a:gradFill flip="none" rotWithShape="1">
            <a:gsLst>
              <a:gs pos="0">
                <a:srgbClr val="0059FF">
                  <a:shade val="30000"/>
                  <a:satMod val="115000"/>
                </a:srgbClr>
              </a:gs>
              <a:gs pos="50000">
                <a:srgbClr val="0059FF">
                  <a:shade val="67500"/>
                  <a:satMod val="115000"/>
                </a:srgbClr>
              </a:gs>
              <a:gs pos="100000">
                <a:srgbClr val="0059FF">
                  <a:shade val="100000"/>
                  <a:satMod val="115000"/>
                </a:srgbClr>
              </a:gs>
            </a:gsLst>
            <a:lin ang="18900000" scaled="1"/>
            <a:tileRect/>
          </a:gra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4" name="Graphic 4">
            <a:extLst>
              <a:ext uri="{FF2B5EF4-FFF2-40B4-BE49-F238E27FC236}">
                <a16:creationId xmlns:a16="http://schemas.microsoft.com/office/drawing/2014/main" id="{4311BCB7-9205-AC87-A303-6625714ADCF9}"/>
              </a:ext>
            </a:extLst>
          </p:cNvPr>
          <p:cNvGrpSpPr>
            <a:grpSpLocks noChangeAspect="1"/>
          </p:cNvGrpSpPr>
          <p:nvPr/>
        </p:nvGrpSpPr>
        <p:grpSpPr>
          <a:xfrm>
            <a:off x="6317525" y="1602609"/>
            <a:ext cx="647461" cy="648000"/>
            <a:chOff x="905454" y="4308712"/>
            <a:chExt cx="361670" cy="361971"/>
          </a:xfrm>
          <a:gradFill flip="none" rotWithShape="1">
            <a:gsLst>
              <a:gs pos="0">
                <a:srgbClr val="578BFF">
                  <a:shade val="30000"/>
                  <a:satMod val="115000"/>
                </a:srgbClr>
              </a:gs>
              <a:gs pos="50000">
                <a:srgbClr val="578BFF">
                  <a:shade val="67500"/>
                  <a:satMod val="115000"/>
                </a:srgbClr>
              </a:gs>
              <a:gs pos="100000">
                <a:srgbClr val="578BFF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55" name="Graphic 4">
              <a:extLst>
                <a:ext uri="{FF2B5EF4-FFF2-40B4-BE49-F238E27FC236}">
                  <a16:creationId xmlns:a16="http://schemas.microsoft.com/office/drawing/2014/main" id="{5158B35D-4E3A-37AD-69CB-D82A0B1719B0}"/>
                </a:ext>
              </a:extLst>
            </p:cNvPr>
            <p:cNvSpPr/>
            <p:nvPr/>
          </p:nvSpPr>
          <p:spPr>
            <a:xfrm>
              <a:off x="985967" y="4433838"/>
              <a:ext cx="200643" cy="111081"/>
            </a:xfrm>
            <a:custGeom>
              <a:avLst/>
              <a:gdLst>
                <a:gd name="connsiteX0" fmla="*/ 100322 w 200643"/>
                <a:gd name="connsiteY0" fmla="*/ 0 h 111081"/>
                <a:gd name="connsiteX1" fmla="*/ 0 w 200643"/>
                <a:gd name="connsiteY1" fmla="*/ 55540 h 111081"/>
                <a:gd name="connsiteX2" fmla="*/ 100322 w 200643"/>
                <a:gd name="connsiteY2" fmla="*/ 111081 h 111081"/>
                <a:gd name="connsiteX3" fmla="*/ 200644 w 200643"/>
                <a:gd name="connsiteY3" fmla="*/ 55540 h 111081"/>
                <a:gd name="connsiteX4" fmla="*/ 100322 w 200643"/>
                <a:gd name="connsiteY4" fmla="*/ 0 h 111081"/>
                <a:gd name="connsiteX5" fmla="*/ 99683 w 200643"/>
                <a:gd name="connsiteY5" fmla="*/ 93206 h 111081"/>
                <a:gd name="connsiteX6" fmla="*/ 61982 w 200643"/>
                <a:gd name="connsiteY6" fmla="*/ 55540 h 111081"/>
                <a:gd name="connsiteX7" fmla="*/ 99683 w 200643"/>
                <a:gd name="connsiteY7" fmla="*/ 17875 h 111081"/>
                <a:gd name="connsiteX8" fmla="*/ 137384 w 200643"/>
                <a:gd name="connsiteY8" fmla="*/ 55540 h 111081"/>
                <a:gd name="connsiteX9" fmla="*/ 99683 w 200643"/>
                <a:gd name="connsiteY9" fmla="*/ 93206 h 11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643" h="111081">
                  <a:moveTo>
                    <a:pt x="100322" y="0"/>
                  </a:moveTo>
                  <a:cubicBezTo>
                    <a:pt x="56231" y="0"/>
                    <a:pt x="20448" y="28089"/>
                    <a:pt x="0" y="55540"/>
                  </a:cubicBezTo>
                  <a:cubicBezTo>
                    <a:pt x="15975" y="77884"/>
                    <a:pt x="52397" y="111081"/>
                    <a:pt x="100322" y="111081"/>
                  </a:cubicBezTo>
                  <a:cubicBezTo>
                    <a:pt x="144413" y="111081"/>
                    <a:pt x="180196" y="82992"/>
                    <a:pt x="200644" y="55540"/>
                  </a:cubicBezTo>
                  <a:cubicBezTo>
                    <a:pt x="184669" y="33835"/>
                    <a:pt x="148247" y="0"/>
                    <a:pt x="100322" y="0"/>
                  </a:cubicBezTo>
                  <a:close/>
                  <a:moveTo>
                    <a:pt x="99683" y="93206"/>
                  </a:moveTo>
                  <a:cubicBezTo>
                    <a:pt x="79235" y="93206"/>
                    <a:pt x="61982" y="76608"/>
                    <a:pt x="61982" y="55540"/>
                  </a:cubicBezTo>
                  <a:cubicBezTo>
                    <a:pt x="61982" y="34473"/>
                    <a:pt x="78596" y="17875"/>
                    <a:pt x="99683" y="17875"/>
                  </a:cubicBezTo>
                  <a:cubicBezTo>
                    <a:pt x="120770" y="17875"/>
                    <a:pt x="137384" y="34473"/>
                    <a:pt x="137384" y="55540"/>
                  </a:cubicBezTo>
                  <a:cubicBezTo>
                    <a:pt x="137384" y="76608"/>
                    <a:pt x="120770" y="93206"/>
                    <a:pt x="99683" y="93206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4">
              <a:extLst>
                <a:ext uri="{FF2B5EF4-FFF2-40B4-BE49-F238E27FC236}">
                  <a16:creationId xmlns:a16="http://schemas.microsoft.com/office/drawing/2014/main" id="{500564E4-70D2-E548-BFF5-C0DF6E10D3D1}"/>
                </a:ext>
              </a:extLst>
            </p:cNvPr>
            <p:cNvSpPr/>
            <p:nvPr/>
          </p:nvSpPr>
          <p:spPr>
            <a:xfrm>
              <a:off x="1060729" y="4465119"/>
              <a:ext cx="49841" cy="49794"/>
            </a:xfrm>
            <a:custGeom>
              <a:avLst/>
              <a:gdLst>
                <a:gd name="connsiteX0" fmla="*/ 24921 w 49841"/>
                <a:gd name="connsiteY0" fmla="*/ 0 h 49794"/>
                <a:gd name="connsiteX1" fmla="*/ 0 w 49841"/>
                <a:gd name="connsiteY1" fmla="*/ 24898 h 49794"/>
                <a:gd name="connsiteX2" fmla="*/ 24921 w 49841"/>
                <a:gd name="connsiteY2" fmla="*/ 49795 h 49794"/>
                <a:gd name="connsiteX3" fmla="*/ 49842 w 49841"/>
                <a:gd name="connsiteY3" fmla="*/ 24898 h 49794"/>
                <a:gd name="connsiteX4" fmla="*/ 24921 w 49841"/>
                <a:gd name="connsiteY4" fmla="*/ 0 h 4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41" h="49794">
                  <a:moveTo>
                    <a:pt x="24921" y="0"/>
                  </a:moveTo>
                  <a:cubicBezTo>
                    <a:pt x="11502" y="0"/>
                    <a:pt x="0" y="10853"/>
                    <a:pt x="0" y="24898"/>
                  </a:cubicBezTo>
                  <a:cubicBezTo>
                    <a:pt x="0" y="38304"/>
                    <a:pt x="10863" y="49795"/>
                    <a:pt x="24921" y="49795"/>
                  </a:cubicBezTo>
                  <a:cubicBezTo>
                    <a:pt x="38979" y="49795"/>
                    <a:pt x="49842" y="38943"/>
                    <a:pt x="49842" y="24898"/>
                  </a:cubicBezTo>
                  <a:cubicBezTo>
                    <a:pt x="49842" y="10853"/>
                    <a:pt x="38979" y="0"/>
                    <a:pt x="24921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4">
              <a:extLst>
                <a:ext uri="{FF2B5EF4-FFF2-40B4-BE49-F238E27FC236}">
                  <a16:creationId xmlns:a16="http://schemas.microsoft.com/office/drawing/2014/main" id="{B45AFA18-19F4-85ED-5BA5-507B0A9798AB}"/>
                </a:ext>
              </a:extLst>
            </p:cNvPr>
            <p:cNvSpPr/>
            <p:nvPr/>
          </p:nvSpPr>
          <p:spPr>
            <a:xfrm>
              <a:off x="905454" y="4308712"/>
              <a:ext cx="361670" cy="361971"/>
            </a:xfrm>
            <a:custGeom>
              <a:avLst/>
              <a:gdLst>
                <a:gd name="connsiteX0" fmla="*/ 180835 w 361670"/>
                <a:gd name="connsiteY0" fmla="*/ 0 h 361971"/>
                <a:gd name="connsiteX1" fmla="*/ 0 w 361670"/>
                <a:gd name="connsiteY1" fmla="*/ 180667 h 361971"/>
                <a:gd name="connsiteX2" fmla="*/ 180835 w 361670"/>
                <a:gd name="connsiteY2" fmla="*/ 361972 h 361971"/>
                <a:gd name="connsiteX3" fmla="*/ 361670 w 361670"/>
                <a:gd name="connsiteY3" fmla="*/ 181305 h 361971"/>
                <a:gd name="connsiteX4" fmla="*/ 180835 w 361670"/>
                <a:gd name="connsiteY4" fmla="*/ 0 h 361971"/>
                <a:gd name="connsiteX5" fmla="*/ 293937 w 361670"/>
                <a:gd name="connsiteY5" fmla="*/ 184497 h 361971"/>
                <a:gd name="connsiteX6" fmla="*/ 180835 w 361670"/>
                <a:gd name="connsiteY6" fmla="*/ 248975 h 361971"/>
                <a:gd name="connsiteX7" fmla="*/ 67733 w 361670"/>
                <a:gd name="connsiteY7" fmla="*/ 183859 h 361971"/>
                <a:gd name="connsiteX8" fmla="*/ 67094 w 361670"/>
                <a:gd name="connsiteY8" fmla="*/ 180667 h 361971"/>
                <a:gd name="connsiteX9" fmla="*/ 68372 w 361670"/>
                <a:gd name="connsiteY9" fmla="*/ 176198 h 361971"/>
                <a:gd name="connsiteX10" fmla="*/ 181474 w 361670"/>
                <a:gd name="connsiteY10" fmla="*/ 111720 h 361971"/>
                <a:gd name="connsiteX11" fmla="*/ 294576 w 361670"/>
                <a:gd name="connsiteY11" fmla="*/ 176836 h 361971"/>
                <a:gd name="connsiteX12" fmla="*/ 295215 w 361670"/>
                <a:gd name="connsiteY12" fmla="*/ 180028 h 361971"/>
                <a:gd name="connsiteX13" fmla="*/ 293937 w 361670"/>
                <a:gd name="connsiteY13" fmla="*/ 184497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1670" h="361971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5" y="361972"/>
                  </a:cubicBezTo>
                  <a:cubicBezTo>
                    <a:pt x="281157" y="361972"/>
                    <a:pt x="361670" y="280895"/>
                    <a:pt x="361670" y="181305"/>
                  </a:cubicBezTo>
                  <a:cubicBezTo>
                    <a:pt x="361670" y="81715"/>
                    <a:pt x="281157" y="0"/>
                    <a:pt x="180835" y="0"/>
                  </a:cubicBezTo>
                  <a:close/>
                  <a:moveTo>
                    <a:pt x="293937" y="184497"/>
                  </a:moveTo>
                  <a:cubicBezTo>
                    <a:pt x="272850" y="215779"/>
                    <a:pt x="231955" y="248975"/>
                    <a:pt x="180835" y="248975"/>
                  </a:cubicBezTo>
                  <a:cubicBezTo>
                    <a:pt x="124604" y="248975"/>
                    <a:pt x="83069" y="208118"/>
                    <a:pt x="67733" y="183859"/>
                  </a:cubicBezTo>
                  <a:cubicBezTo>
                    <a:pt x="67094" y="182582"/>
                    <a:pt x="67094" y="181944"/>
                    <a:pt x="67094" y="180667"/>
                  </a:cubicBezTo>
                  <a:cubicBezTo>
                    <a:pt x="67094" y="179390"/>
                    <a:pt x="67094" y="177475"/>
                    <a:pt x="68372" y="176198"/>
                  </a:cubicBezTo>
                  <a:cubicBezTo>
                    <a:pt x="89459" y="144916"/>
                    <a:pt x="130355" y="111720"/>
                    <a:pt x="181474" y="111720"/>
                  </a:cubicBezTo>
                  <a:cubicBezTo>
                    <a:pt x="237706" y="111720"/>
                    <a:pt x="279240" y="152577"/>
                    <a:pt x="294576" y="176836"/>
                  </a:cubicBezTo>
                  <a:cubicBezTo>
                    <a:pt x="295215" y="178113"/>
                    <a:pt x="295215" y="178752"/>
                    <a:pt x="295215" y="180028"/>
                  </a:cubicBezTo>
                  <a:cubicBezTo>
                    <a:pt x="295215" y="181944"/>
                    <a:pt x="295215" y="183220"/>
                    <a:pt x="293937" y="184497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672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Projections à horizon 2070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/>
              <a:t>Des disparités géographiques de mortalité possibles à horizon 2070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pic>
        <p:nvPicPr>
          <p:cNvPr id="7" name="Image 1">
            <a:extLst>
              <a:ext uri="{FF2B5EF4-FFF2-40B4-BE49-F238E27FC236}">
                <a16:creationId xmlns:a16="http://schemas.microsoft.com/office/drawing/2014/main" id="{87A1DC19-B6FE-BDC3-EDC6-ACB6CB46BFFA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7389" t="27683" r="14769" b="35370"/>
          <a:stretch/>
        </p:blipFill>
        <p:spPr>
          <a:xfrm>
            <a:off x="419449" y="1574974"/>
            <a:ext cx="8493977" cy="2601961"/>
          </a:xfrm>
          <a:prstGeom prst="rect">
            <a:avLst/>
          </a:prstGeom>
        </p:spPr>
      </p:pic>
      <p:sp>
        <p:nvSpPr>
          <p:cNvPr id="5" name="ZoneTexte 41">
            <a:extLst>
              <a:ext uri="{FF2B5EF4-FFF2-40B4-BE49-F238E27FC236}">
                <a16:creationId xmlns:a16="http://schemas.microsoft.com/office/drawing/2014/main" id="{907BA331-4B3C-6201-441B-0301F0D5EB35}"/>
              </a:ext>
            </a:extLst>
          </p:cNvPr>
          <p:cNvSpPr txBox="1"/>
          <p:nvPr/>
        </p:nvSpPr>
        <p:spPr>
          <a:xfrm>
            <a:off x="411061" y="4159811"/>
            <a:ext cx="7613056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13131"/>
                </a:solidFill>
              </a:rPr>
              <a:t>Les taux de mortalité pourraient rester relativement</a:t>
            </a:r>
            <a:r>
              <a:rPr lang="fr-FR" sz="1400" b="1" dirty="0">
                <a:solidFill>
                  <a:srgbClr val="313131"/>
                </a:solidFill>
              </a:rPr>
              <a:t> homogènes </a:t>
            </a:r>
            <a:r>
              <a:rPr lang="fr-FR" sz="1400" dirty="0">
                <a:solidFill>
                  <a:srgbClr val="313131"/>
                </a:solidFill>
              </a:rPr>
              <a:t>à horizon 2070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313131"/>
                </a:solidFill>
              </a:rPr>
              <a:t>… mais des vagues de chaleur extrêmes </a:t>
            </a:r>
            <a:r>
              <a:rPr lang="fr-FR" sz="1400" dirty="0">
                <a:solidFill>
                  <a:srgbClr val="313131"/>
                </a:solidFill>
              </a:rPr>
              <a:t>pourraient causer d’importantes disparités par année d’ici la fin du siècle</a:t>
            </a:r>
            <a:endParaRPr lang="fr-FR" sz="1400" b="1" dirty="0">
              <a:solidFill>
                <a:srgbClr val="313131"/>
              </a:solidFill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13131"/>
                </a:solidFill>
              </a:rPr>
              <a:t>L’</a:t>
            </a:r>
            <a:r>
              <a:rPr lang="fr-FR" sz="1400" b="1" dirty="0">
                <a:solidFill>
                  <a:srgbClr val="313131"/>
                </a:solidFill>
              </a:rPr>
              <a:t>Île-de-France</a:t>
            </a:r>
            <a:r>
              <a:rPr lang="fr-FR" sz="1400" dirty="0">
                <a:solidFill>
                  <a:srgbClr val="313131"/>
                </a:solidFill>
              </a:rPr>
              <a:t> pourrait être particulièrement touchée, au contraire de territoires côtiers et notamment méditerranéens</a:t>
            </a:r>
          </a:p>
          <a:p>
            <a:pPr>
              <a:spcBef>
                <a:spcPts val="600"/>
              </a:spcBef>
              <a:buSzPct val="100000"/>
            </a:pPr>
            <a:endParaRPr lang="fr-FR" sz="1400" dirty="0">
              <a:solidFill>
                <a:srgbClr val="313131"/>
              </a:solidFill>
            </a:endParaRPr>
          </a:p>
          <a:p>
            <a:pPr>
              <a:spcBef>
                <a:spcPts val="600"/>
              </a:spcBef>
              <a:buSzPct val="100000"/>
            </a:pPr>
            <a:r>
              <a:rPr lang="fr-FR" sz="1400" dirty="0">
                <a:solidFill>
                  <a:srgbClr val="313131"/>
                </a:solidFill>
              </a:rPr>
              <a:t>Remarque : ce dernier résultat fait l’objet de </a:t>
            </a:r>
            <a:r>
              <a:rPr lang="fr-FR" sz="1400" b="1" dirty="0">
                <a:solidFill>
                  <a:srgbClr val="313131"/>
                </a:solidFill>
              </a:rPr>
              <a:t>nombreuses incertitudes</a:t>
            </a:r>
            <a:r>
              <a:rPr lang="fr-FR" sz="1400" dirty="0">
                <a:solidFill>
                  <a:srgbClr val="313131"/>
                </a:solidFill>
              </a:rPr>
              <a:t>, car sensible au modèle, au jeu de projections, à la variable de température retenue ainsi qu’à l’évolution des relations observées</a:t>
            </a:r>
          </a:p>
        </p:txBody>
      </p:sp>
    </p:spTree>
    <p:extLst>
      <p:ext uri="{BB962C8B-B14F-4D97-AF65-F5344CB8AC3E}">
        <p14:creationId xmlns:p14="http://schemas.microsoft.com/office/powerpoint/2010/main" val="139580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CONCLUSION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 dirty="0"/>
              <a:t>Apports, limites et prochaines étapes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344AACF9-D18C-24EB-4BCC-31B7D6AB8432}"/>
              </a:ext>
            </a:extLst>
          </p:cNvPr>
          <p:cNvSpPr txBox="1">
            <a:spLocks/>
          </p:cNvSpPr>
          <p:nvPr/>
        </p:nvSpPr>
        <p:spPr>
          <a:xfrm>
            <a:off x="267778" y="1867970"/>
            <a:ext cx="2611656" cy="3963281"/>
          </a:xfrm>
          <a:prstGeom prst="rect">
            <a:avLst/>
          </a:prstGeom>
          <a:noFill/>
          <a:ln>
            <a:solidFill>
              <a:srgbClr val="0059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</a:pPr>
            <a:endParaRPr lang="fr-FR" sz="1600" dirty="0">
              <a:latin typeface="+mj-lt"/>
            </a:endParaRPr>
          </a:p>
          <a:p>
            <a:pPr>
              <a:lnSpc>
                <a:spcPct val="106000"/>
              </a:lnSpc>
            </a:pPr>
            <a:endParaRPr lang="fr-FR" dirty="0">
              <a:latin typeface="Franklin Gothic Book (Body)"/>
            </a:endParaRPr>
          </a:p>
          <a:p>
            <a:pPr>
              <a:lnSpc>
                <a:spcPct val="106000"/>
              </a:lnSpc>
            </a:pPr>
            <a:endParaRPr lang="fr-FR" sz="1400" dirty="0">
              <a:latin typeface="Franklin Gothic Book (Body)"/>
            </a:endParaRPr>
          </a:p>
          <a:p>
            <a:pPr marL="285750" indent="-285750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fr-FR" sz="1300" dirty="0"/>
              <a:t>Des</a:t>
            </a:r>
            <a:r>
              <a:rPr lang="fr-FR" sz="1300" b="1" dirty="0"/>
              <a:t> raisons physiologiques </a:t>
            </a:r>
            <a:r>
              <a:rPr lang="fr-FR" sz="1300" dirty="0"/>
              <a:t>justifient les relations température-mortalité</a:t>
            </a:r>
          </a:p>
          <a:p>
            <a:pPr marL="285750" indent="-285750">
              <a:lnSpc>
                <a:spcPct val="106000"/>
              </a:lnSpc>
              <a:buFont typeface="Wingdings" panose="05000000000000000000" pitchFamily="2" charset="2"/>
              <a:buChar char="ü"/>
            </a:pPr>
            <a:endParaRPr lang="fr-FR" sz="1300" dirty="0"/>
          </a:p>
          <a:p>
            <a:pPr marL="285750" indent="-285750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fr-FR" sz="1300" dirty="0"/>
              <a:t>Le modèle </a:t>
            </a:r>
            <a:r>
              <a:rPr lang="fr-FR" sz="1300" b="1" dirty="0"/>
              <a:t>DLNM </a:t>
            </a:r>
            <a:r>
              <a:rPr lang="fr-FR" sz="1300" dirty="0"/>
              <a:t>intègre mieux les risques liés aux </a:t>
            </a:r>
            <a:r>
              <a:rPr lang="fr-FR" sz="1300" b="1" dirty="0"/>
              <a:t>températures extrêmes</a:t>
            </a:r>
            <a:endParaRPr lang="fr-FR" sz="1300" dirty="0"/>
          </a:p>
          <a:p>
            <a:pPr>
              <a:lnSpc>
                <a:spcPct val="106000"/>
              </a:lnSpc>
            </a:pPr>
            <a:endParaRPr lang="fr-FR" sz="1300" b="1" dirty="0"/>
          </a:p>
          <a:p>
            <a:pPr marL="285750" indent="-285750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fr-FR" sz="1300" dirty="0"/>
              <a:t>Les </a:t>
            </a:r>
            <a:r>
              <a:rPr lang="fr-FR" sz="1300" b="1" dirty="0"/>
              <a:t>femmes</a:t>
            </a:r>
            <a:r>
              <a:rPr lang="fr-FR" sz="1300" dirty="0"/>
              <a:t>,</a:t>
            </a:r>
            <a:r>
              <a:rPr lang="fr-FR" sz="1300" b="1" dirty="0"/>
              <a:t> </a:t>
            </a:r>
            <a:r>
              <a:rPr lang="fr-FR" sz="1300" dirty="0"/>
              <a:t>les </a:t>
            </a:r>
            <a:r>
              <a:rPr lang="fr-FR" sz="1300" b="1" dirty="0"/>
              <a:t>personnes âgées </a:t>
            </a:r>
            <a:r>
              <a:rPr lang="fr-FR" sz="1300" dirty="0"/>
              <a:t>et vivant </a:t>
            </a:r>
            <a:r>
              <a:rPr lang="fr-FR" sz="1300" b="1" dirty="0"/>
              <a:t>en zones urbaines </a:t>
            </a:r>
            <a:r>
              <a:rPr lang="fr-FR" sz="1300" dirty="0"/>
              <a:t>pourraient devenir des catégories à risque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br>
              <a:rPr lang="fr-FR" sz="1200" dirty="0">
                <a:solidFill>
                  <a:schemeClr val="bg1"/>
                </a:solidFill>
              </a:rPr>
            </a:b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B7FE9715-44C1-80BE-26E8-24BF489A4D4B}"/>
              </a:ext>
            </a:extLst>
          </p:cNvPr>
          <p:cNvSpPr txBox="1">
            <a:spLocks/>
          </p:cNvSpPr>
          <p:nvPr/>
        </p:nvSpPr>
        <p:spPr>
          <a:xfrm>
            <a:off x="3283575" y="1887410"/>
            <a:ext cx="2611656" cy="3943841"/>
          </a:xfrm>
          <a:prstGeom prst="rect">
            <a:avLst/>
          </a:prstGeom>
          <a:noFill/>
          <a:ln>
            <a:solidFill>
              <a:srgbClr val="0059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  <a:spcBef>
                <a:spcPts val="600"/>
              </a:spcBef>
            </a:pPr>
            <a:endParaRPr lang="fr-FR" sz="1300" dirty="0"/>
          </a:p>
          <a:p>
            <a:pPr>
              <a:lnSpc>
                <a:spcPct val="106000"/>
              </a:lnSpc>
              <a:spcBef>
                <a:spcPts val="600"/>
              </a:spcBef>
            </a:pPr>
            <a:endParaRPr lang="fr-FR" sz="1300" dirty="0"/>
          </a:p>
          <a:p>
            <a:pPr>
              <a:lnSpc>
                <a:spcPct val="106000"/>
              </a:lnSpc>
              <a:spcBef>
                <a:spcPts val="600"/>
              </a:spcBef>
            </a:pPr>
            <a:endParaRPr lang="fr-FR" sz="1300" dirty="0"/>
          </a:p>
          <a:p>
            <a:pPr>
              <a:lnSpc>
                <a:spcPct val="106000"/>
              </a:lnSpc>
            </a:pPr>
            <a:r>
              <a:rPr lang="fr-FR" sz="1300" dirty="0"/>
              <a:t>Plusieurs applications présentées dans le mémoire :</a:t>
            </a:r>
          </a:p>
          <a:p>
            <a:pPr marL="342900" indent="-342900">
              <a:lnSpc>
                <a:spcPct val="106000"/>
              </a:lnSpc>
              <a:buFont typeface="+mj-lt"/>
              <a:buAutoNum type="arabicPeriod"/>
            </a:pPr>
            <a:endParaRPr lang="fr-FR" sz="1300" dirty="0"/>
          </a:p>
          <a:p>
            <a:pPr marL="342900" indent="-342900">
              <a:lnSpc>
                <a:spcPct val="106000"/>
              </a:lnSpc>
              <a:buFont typeface="Wingdings" panose="05000000000000000000" pitchFamily="2" charset="2"/>
              <a:buChar char="§"/>
            </a:pPr>
            <a:r>
              <a:rPr lang="fr-FR" sz="1300" b="1" dirty="0"/>
              <a:t>Tarification de produits </a:t>
            </a:r>
            <a:r>
              <a:rPr lang="fr-FR" sz="1300" dirty="0"/>
              <a:t>d’assurance-vie</a:t>
            </a:r>
            <a:r>
              <a:rPr lang="fr-FR" sz="1300" b="1" dirty="0"/>
              <a:t> </a:t>
            </a:r>
            <a:r>
              <a:rPr lang="fr-FR" sz="1300" dirty="0"/>
              <a:t>et santé-prévoyance</a:t>
            </a:r>
          </a:p>
          <a:p>
            <a:pPr marL="342900" indent="-342900">
              <a:lnSpc>
                <a:spcPct val="106000"/>
              </a:lnSpc>
              <a:buFont typeface="Wingdings" panose="05000000000000000000" pitchFamily="2" charset="2"/>
              <a:buChar char="§"/>
            </a:pPr>
            <a:endParaRPr lang="fr-FR" sz="13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6000"/>
              </a:lnSpc>
              <a:buFont typeface="Wingdings" panose="05000000000000000000" pitchFamily="2" charset="2"/>
              <a:buChar char="§"/>
            </a:pPr>
            <a:r>
              <a:rPr lang="fr-FR" sz="1300" b="1" dirty="0"/>
              <a:t>Analyse de scénarios </a:t>
            </a:r>
            <a:r>
              <a:rPr lang="fr-FR" sz="1300" dirty="0"/>
              <a:t>dans un </a:t>
            </a:r>
            <a:r>
              <a:rPr lang="fr-FR" sz="1300" b="1" dirty="0"/>
              <a:t>ORSA climatique</a:t>
            </a:r>
            <a:endParaRPr lang="fr-FR" sz="1300" dirty="0"/>
          </a:p>
          <a:p>
            <a:br>
              <a:rPr lang="fr-FR" sz="1200" dirty="0">
                <a:solidFill>
                  <a:schemeClr val="bg1"/>
                </a:solidFill>
              </a:rPr>
            </a:b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E1BF70E-9CCC-ACDF-0EEC-A7A517E0E5A0}"/>
              </a:ext>
            </a:extLst>
          </p:cNvPr>
          <p:cNvSpPr txBox="1">
            <a:spLocks/>
          </p:cNvSpPr>
          <p:nvPr/>
        </p:nvSpPr>
        <p:spPr>
          <a:xfrm>
            <a:off x="6261166" y="1887410"/>
            <a:ext cx="2611656" cy="3943841"/>
          </a:xfrm>
          <a:prstGeom prst="rect">
            <a:avLst/>
          </a:prstGeom>
          <a:noFill/>
          <a:ln>
            <a:solidFill>
              <a:srgbClr val="0059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  <a:spcBef>
                <a:spcPts val="600"/>
              </a:spcBef>
            </a:pPr>
            <a:endParaRPr lang="fr-FR" sz="1300" dirty="0"/>
          </a:p>
          <a:p>
            <a:pPr>
              <a:lnSpc>
                <a:spcPct val="106000"/>
              </a:lnSpc>
              <a:spcBef>
                <a:spcPts val="600"/>
              </a:spcBef>
            </a:pPr>
            <a:endParaRPr lang="fr-FR" sz="1300" dirty="0"/>
          </a:p>
          <a:p>
            <a:pPr marL="342900" indent="-342900">
              <a:lnSpc>
                <a:spcPct val="106000"/>
              </a:lnSpc>
              <a:buFont typeface="Wingdings" panose="05000000000000000000" pitchFamily="2" charset="2"/>
              <a:buChar char="§"/>
            </a:pPr>
            <a:r>
              <a:rPr lang="fr-FR" sz="1300" b="1" dirty="0"/>
              <a:t>Mise à jour des scénarios climatiques</a:t>
            </a:r>
            <a:r>
              <a:rPr lang="fr-FR" sz="1300" dirty="0"/>
              <a:t> avec les SSP</a:t>
            </a:r>
          </a:p>
          <a:p>
            <a:pPr marL="342900" indent="-342900">
              <a:lnSpc>
                <a:spcPct val="106000"/>
              </a:lnSpc>
              <a:buFont typeface="Wingdings" panose="05000000000000000000" pitchFamily="2" charset="2"/>
              <a:buChar char="§"/>
            </a:pPr>
            <a:r>
              <a:rPr lang="fr-FR" sz="1300" dirty="0"/>
              <a:t>Inclusion d’</a:t>
            </a:r>
            <a:r>
              <a:rPr lang="fr-FR" sz="1300" b="1" dirty="0"/>
              <a:t>autres</a:t>
            </a:r>
            <a:r>
              <a:rPr lang="fr-FR" sz="1300" dirty="0"/>
              <a:t> </a:t>
            </a:r>
            <a:r>
              <a:rPr lang="fr-FR" sz="1300" b="1" dirty="0"/>
              <a:t>facteurs de mortalité </a:t>
            </a:r>
            <a:r>
              <a:rPr lang="fr-FR" sz="1300" dirty="0"/>
              <a:t>projetables</a:t>
            </a:r>
          </a:p>
          <a:p>
            <a:pPr marL="342900" indent="-342900">
              <a:lnSpc>
                <a:spcPct val="106000"/>
              </a:lnSpc>
              <a:buFont typeface="Wingdings" panose="05000000000000000000" pitchFamily="2" charset="2"/>
              <a:buChar char="§"/>
            </a:pPr>
            <a:r>
              <a:rPr lang="fr-FR" sz="1300" b="1" dirty="0"/>
              <a:t>Segmentation optimale</a:t>
            </a:r>
            <a:r>
              <a:rPr lang="fr-FR" sz="1300" dirty="0"/>
              <a:t> des relations température-mortalité</a:t>
            </a:r>
          </a:p>
          <a:p>
            <a:pPr marL="342900" indent="-342900">
              <a:lnSpc>
                <a:spcPct val="106000"/>
              </a:lnSpc>
              <a:buFont typeface="Wingdings" panose="05000000000000000000" pitchFamily="2" charset="2"/>
              <a:buChar char="§"/>
            </a:pPr>
            <a:r>
              <a:rPr lang="fr-FR" sz="1300" dirty="0"/>
              <a:t>Inclusion dans un cadre de </a:t>
            </a:r>
            <a:r>
              <a:rPr lang="fr-FR" sz="1300" b="1" dirty="0"/>
              <a:t>Lee-Carter</a:t>
            </a:r>
            <a:r>
              <a:rPr lang="fr-FR" sz="1300" dirty="0"/>
              <a:t> afin de mieux capter la structure par âge</a:t>
            </a:r>
            <a:endParaRPr lang="fr-FR" sz="13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862191-77FD-E2AB-64A8-C18FFA5FF8D2}"/>
              </a:ext>
            </a:extLst>
          </p:cNvPr>
          <p:cNvSpPr/>
          <p:nvPr/>
        </p:nvSpPr>
        <p:spPr>
          <a:xfrm>
            <a:off x="161925" y="1818487"/>
            <a:ext cx="8820000" cy="124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3EC036-2650-0146-4F12-E6DAFD5D3762}"/>
              </a:ext>
            </a:extLst>
          </p:cNvPr>
          <p:cNvSpPr txBox="1"/>
          <p:nvPr/>
        </p:nvSpPr>
        <p:spPr>
          <a:xfrm>
            <a:off x="968086" y="1490194"/>
            <a:ext cx="19078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/>
              <a:t>Conclusions principales de l’étude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EB2DF7-0C62-2049-2BE5-F092A8C55F1C}"/>
              </a:ext>
            </a:extLst>
          </p:cNvPr>
          <p:cNvSpPr txBox="1"/>
          <p:nvPr/>
        </p:nvSpPr>
        <p:spPr>
          <a:xfrm>
            <a:off x="3914775" y="1646179"/>
            <a:ext cx="1980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/>
              <a:t>Applications actuarielles possibles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E117D-F3C2-7EA5-187B-48B0F790349D}"/>
              </a:ext>
            </a:extLst>
          </p:cNvPr>
          <p:cNvSpPr txBox="1"/>
          <p:nvPr/>
        </p:nvSpPr>
        <p:spPr>
          <a:xfrm>
            <a:off x="6947536" y="1646179"/>
            <a:ext cx="1925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/>
              <a:t>Pistes d’amélioration de l’étude</a:t>
            </a:r>
          </a:p>
        </p:txBody>
      </p:sp>
      <p:sp>
        <p:nvSpPr>
          <p:cNvPr id="25" name="Graphic 1100">
            <a:extLst>
              <a:ext uri="{FF2B5EF4-FFF2-40B4-BE49-F238E27FC236}">
                <a16:creationId xmlns:a16="http://schemas.microsoft.com/office/drawing/2014/main" id="{960A8AB4-2641-500A-D79E-7FB8D55351D3}"/>
              </a:ext>
            </a:extLst>
          </p:cNvPr>
          <p:cNvSpPr/>
          <p:nvPr/>
        </p:nvSpPr>
        <p:spPr>
          <a:xfrm>
            <a:off x="328117" y="1594709"/>
            <a:ext cx="648000" cy="648000"/>
          </a:xfrm>
          <a:custGeom>
            <a:avLst/>
            <a:gdLst>
              <a:gd name="connsiteX0" fmla="*/ 180835 w 362309"/>
              <a:gd name="connsiteY0" fmla="*/ 0 h 361971"/>
              <a:gd name="connsiteX1" fmla="*/ 0 w 362309"/>
              <a:gd name="connsiteY1" fmla="*/ 181305 h 361971"/>
              <a:gd name="connsiteX2" fmla="*/ 181474 w 362309"/>
              <a:gd name="connsiteY2" fmla="*/ 361972 h 361971"/>
              <a:gd name="connsiteX3" fmla="*/ 362309 w 362309"/>
              <a:gd name="connsiteY3" fmla="*/ 180667 h 361971"/>
              <a:gd name="connsiteX4" fmla="*/ 180835 w 362309"/>
              <a:gd name="connsiteY4" fmla="*/ 0 h 361971"/>
              <a:gd name="connsiteX5" fmla="*/ 180835 w 362309"/>
              <a:gd name="connsiteY5" fmla="*/ 0 h 361971"/>
              <a:gd name="connsiteX6" fmla="*/ 208951 w 362309"/>
              <a:gd name="connsiteY6" fmla="*/ 283449 h 361971"/>
              <a:gd name="connsiteX7" fmla="*/ 202561 w 362309"/>
              <a:gd name="connsiteY7" fmla="*/ 289833 h 361971"/>
              <a:gd name="connsiteX8" fmla="*/ 100322 w 362309"/>
              <a:gd name="connsiteY8" fmla="*/ 289833 h 361971"/>
              <a:gd name="connsiteX9" fmla="*/ 93932 w 362309"/>
              <a:gd name="connsiteY9" fmla="*/ 283449 h 361971"/>
              <a:gd name="connsiteX10" fmla="*/ 93932 w 362309"/>
              <a:gd name="connsiteY10" fmla="*/ 136617 h 361971"/>
              <a:gd name="connsiteX11" fmla="*/ 100322 w 362309"/>
              <a:gd name="connsiteY11" fmla="*/ 130233 h 361971"/>
              <a:gd name="connsiteX12" fmla="*/ 203200 w 362309"/>
              <a:gd name="connsiteY12" fmla="*/ 130233 h 361971"/>
              <a:gd name="connsiteX13" fmla="*/ 209589 w 362309"/>
              <a:gd name="connsiteY13" fmla="*/ 136617 h 361971"/>
              <a:gd name="connsiteX14" fmla="*/ 208951 w 362309"/>
              <a:gd name="connsiteY14" fmla="*/ 283449 h 361971"/>
              <a:gd name="connsiteX15" fmla="*/ 238344 w 362309"/>
              <a:gd name="connsiteY15" fmla="*/ 254082 h 361971"/>
              <a:gd name="connsiteX16" fmla="*/ 231954 w 362309"/>
              <a:gd name="connsiteY16" fmla="*/ 260466 h 361971"/>
              <a:gd name="connsiteX17" fmla="*/ 225564 w 362309"/>
              <a:gd name="connsiteY17" fmla="*/ 254082 h 361971"/>
              <a:gd name="connsiteX18" fmla="*/ 225564 w 362309"/>
              <a:gd name="connsiteY18" fmla="*/ 113635 h 361971"/>
              <a:gd name="connsiteX19" fmla="*/ 129076 w 362309"/>
              <a:gd name="connsiteY19" fmla="*/ 113635 h 361971"/>
              <a:gd name="connsiteX20" fmla="*/ 122686 w 362309"/>
              <a:gd name="connsiteY20" fmla="*/ 107251 h 361971"/>
              <a:gd name="connsiteX21" fmla="*/ 129076 w 362309"/>
              <a:gd name="connsiteY21" fmla="*/ 100867 h 361971"/>
              <a:gd name="connsiteX22" fmla="*/ 231954 w 362309"/>
              <a:gd name="connsiteY22" fmla="*/ 100867 h 361971"/>
              <a:gd name="connsiteX23" fmla="*/ 238344 w 362309"/>
              <a:gd name="connsiteY23" fmla="*/ 107251 h 361971"/>
              <a:gd name="connsiteX24" fmla="*/ 238344 w 362309"/>
              <a:gd name="connsiteY24" fmla="*/ 254082 h 361971"/>
              <a:gd name="connsiteX25" fmla="*/ 267738 w 362309"/>
              <a:gd name="connsiteY25" fmla="*/ 224716 h 361971"/>
              <a:gd name="connsiteX26" fmla="*/ 261348 w 362309"/>
              <a:gd name="connsiteY26" fmla="*/ 231100 h 361971"/>
              <a:gd name="connsiteX27" fmla="*/ 254958 w 362309"/>
              <a:gd name="connsiteY27" fmla="*/ 224716 h 361971"/>
              <a:gd name="connsiteX28" fmla="*/ 254958 w 362309"/>
              <a:gd name="connsiteY28" fmla="*/ 84269 h 361971"/>
              <a:gd name="connsiteX29" fmla="*/ 158470 w 362309"/>
              <a:gd name="connsiteY29" fmla="*/ 84269 h 361971"/>
              <a:gd name="connsiteX30" fmla="*/ 152080 w 362309"/>
              <a:gd name="connsiteY30" fmla="*/ 77885 h 361971"/>
              <a:gd name="connsiteX31" fmla="*/ 158470 w 362309"/>
              <a:gd name="connsiteY31" fmla="*/ 71501 h 361971"/>
              <a:gd name="connsiteX32" fmla="*/ 261348 w 362309"/>
              <a:gd name="connsiteY32" fmla="*/ 71501 h 361971"/>
              <a:gd name="connsiteX33" fmla="*/ 267738 w 362309"/>
              <a:gd name="connsiteY33" fmla="*/ 77885 h 361971"/>
              <a:gd name="connsiteX34" fmla="*/ 267738 w 362309"/>
              <a:gd name="connsiteY34" fmla="*/ 224716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62309" h="361971">
                <a:moveTo>
                  <a:pt x="180835" y="0"/>
                </a:moveTo>
                <a:cubicBezTo>
                  <a:pt x="80513" y="0"/>
                  <a:pt x="0" y="81077"/>
                  <a:pt x="0" y="181305"/>
                </a:cubicBezTo>
                <a:cubicBezTo>
                  <a:pt x="0" y="281534"/>
                  <a:pt x="81152" y="361972"/>
                  <a:pt x="181474" y="361972"/>
                </a:cubicBezTo>
                <a:cubicBezTo>
                  <a:pt x="281157" y="361972"/>
                  <a:pt x="362309" y="280895"/>
                  <a:pt x="362309" y="180667"/>
                </a:cubicBezTo>
                <a:cubicBezTo>
                  <a:pt x="362309" y="81077"/>
                  <a:pt x="281157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close/>
                <a:moveTo>
                  <a:pt x="208951" y="283449"/>
                </a:moveTo>
                <a:cubicBezTo>
                  <a:pt x="208951" y="287279"/>
                  <a:pt x="206395" y="289833"/>
                  <a:pt x="202561" y="289833"/>
                </a:cubicBezTo>
                <a:lnTo>
                  <a:pt x="100322" y="289833"/>
                </a:lnTo>
                <a:cubicBezTo>
                  <a:pt x="96488" y="289833"/>
                  <a:pt x="93932" y="287279"/>
                  <a:pt x="93932" y="283449"/>
                </a:cubicBezTo>
                <a:lnTo>
                  <a:pt x="93932" y="136617"/>
                </a:lnTo>
                <a:cubicBezTo>
                  <a:pt x="93932" y="132787"/>
                  <a:pt x="96488" y="130233"/>
                  <a:pt x="100322" y="130233"/>
                </a:cubicBezTo>
                <a:lnTo>
                  <a:pt x="203200" y="130233"/>
                </a:lnTo>
                <a:cubicBezTo>
                  <a:pt x="207033" y="130233"/>
                  <a:pt x="209589" y="132787"/>
                  <a:pt x="209589" y="136617"/>
                </a:cubicBezTo>
                <a:lnTo>
                  <a:pt x="208951" y="283449"/>
                </a:lnTo>
                <a:close/>
                <a:moveTo>
                  <a:pt x="238344" y="254082"/>
                </a:moveTo>
                <a:cubicBezTo>
                  <a:pt x="238344" y="257913"/>
                  <a:pt x="235788" y="260466"/>
                  <a:pt x="231954" y="260466"/>
                </a:cubicBezTo>
                <a:cubicBezTo>
                  <a:pt x="228120" y="260466"/>
                  <a:pt x="225564" y="257913"/>
                  <a:pt x="225564" y="254082"/>
                </a:cubicBezTo>
                <a:lnTo>
                  <a:pt x="225564" y="113635"/>
                </a:lnTo>
                <a:lnTo>
                  <a:pt x="129076" y="113635"/>
                </a:lnTo>
                <a:cubicBezTo>
                  <a:pt x="125243" y="113635"/>
                  <a:pt x="122686" y="111081"/>
                  <a:pt x="122686" y="107251"/>
                </a:cubicBezTo>
                <a:cubicBezTo>
                  <a:pt x="122686" y="103421"/>
                  <a:pt x="125243" y="100867"/>
                  <a:pt x="129076" y="100867"/>
                </a:cubicBezTo>
                <a:lnTo>
                  <a:pt x="231954" y="100867"/>
                </a:lnTo>
                <a:cubicBezTo>
                  <a:pt x="235788" y="100867"/>
                  <a:pt x="238344" y="103421"/>
                  <a:pt x="238344" y="107251"/>
                </a:cubicBezTo>
                <a:lnTo>
                  <a:pt x="238344" y="254082"/>
                </a:lnTo>
                <a:close/>
                <a:moveTo>
                  <a:pt x="267738" y="224716"/>
                </a:moveTo>
                <a:cubicBezTo>
                  <a:pt x="267738" y="228546"/>
                  <a:pt x="265182" y="231100"/>
                  <a:pt x="261348" y="231100"/>
                </a:cubicBezTo>
                <a:cubicBezTo>
                  <a:pt x="257514" y="231100"/>
                  <a:pt x="254958" y="228546"/>
                  <a:pt x="254958" y="224716"/>
                </a:cubicBezTo>
                <a:lnTo>
                  <a:pt x="254958" y="84269"/>
                </a:lnTo>
                <a:lnTo>
                  <a:pt x="158470" y="84269"/>
                </a:lnTo>
                <a:cubicBezTo>
                  <a:pt x="154636" y="84269"/>
                  <a:pt x="152080" y="81715"/>
                  <a:pt x="152080" y="77885"/>
                </a:cubicBezTo>
                <a:cubicBezTo>
                  <a:pt x="152080" y="74054"/>
                  <a:pt x="154636" y="71501"/>
                  <a:pt x="158470" y="71501"/>
                </a:cubicBezTo>
                <a:lnTo>
                  <a:pt x="261348" y="71501"/>
                </a:lnTo>
                <a:cubicBezTo>
                  <a:pt x="265182" y="71501"/>
                  <a:pt x="267738" y="74054"/>
                  <a:pt x="267738" y="77885"/>
                </a:cubicBezTo>
                <a:lnTo>
                  <a:pt x="267738" y="224716"/>
                </a:lnTo>
                <a:close/>
              </a:path>
            </a:pathLst>
          </a:custGeom>
          <a:gradFill flip="none" rotWithShape="1">
            <a:gsLst>
              <a:gs pos="0">
                <a:srgbClr val="00277E">
                  <a:shade val="30000"/>
                  <a:satMod val="115000"/>
                </a:srgbClr>
              </a:gs>
              <a:gs pos="50000">
                <a:srgbClr val="00277E">
                  <a:shade val="67500"/>
                  <a:satMod val="115000"/>
                </a:srgbClr>
              </a:gs>
              <a:gs pos="100000">
                <a:srgbClr val="00277E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" name="Graphic 4">
            <a:extLst>
              <a:ext uri="{FF2B5EF4-FFF2-40B4-BE49-F238E27FC236}">
                <a16:creationId xmlns:a16="http://schemas.microsoft.com/office/drawing/2014/main" id="{D0A645DE-8BFF-AB77-308E-2C6CF7B583E0}"/>
              </a:ext>
            </a:extLst>
          </p:cNvPr>
          <p:cNvGrpSpPr>
            <a:grpSpLocks noChangeAspect="1"/>
          </p:cNvGrpSpPr>
          <p:nvPr/>
        </p:nvGrpSpPr>
        <p:grpSpPr>
          <a:xfrm>
            <a:off x="3334574" y="1590452"/>
            <a:ext cx="647461" cy="648000"/>
            <a:chOff x="905454" y="4308712"/>
            <a:chExt cx="361670" cy="361971"/>
          </a:xfrm>
          <a:gradFill flip="none" rotWithShape="1">
            <a:gsLst>
              <a:gs pos="0">
                <a:srgbClr val="0047EC">
                  <a:shade val="30000"/>
                  <a:satMod val="115000"/>
                </a:srgbClr>
              </a:gs>
              <a:gs pos="50000">
                <a:srgbClr val="0047EC">
                  <a:shade val="67500"/>
                  <a:satMod val="115000"/>
                </a:srgbClr>
              </a:gs>
              <a:gs pos="100000">
                <a:srgbClr val="0047EC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28" name="Graphic 4">
              <a:extLst>
                <a:ext uri="{FF2B5EF4-FFF2-40B4-BE49-F238E27FC236}">
                  <a16:creationId xmlns:a16="http://schemas.microsoft.com/office/drawing/2014/main" id="{25662A35-32E5-6536-B0A1-F8F1AA110D4A}"/>
                </a:ext>
              </a:extLst>
            </p:cNvPr>
            <p:cNvSpPr/>
            <p:nvPr/>
          </p:nvSpPr>
          <p:spPr>
            <a:xfrm>
              <a:off x="985967" y="4433838"/>
              <a:ext cx="200643" cy="111081"/>
            </a:xfrm>
            <a:custGeom>
              <a:avLst/>
              <a:gdLst>
                <a:gd name="connsiteX0" fmla="*/ 100322 w 200643"/>
                <a:gd name="connsiteY0" fmla="*/ 0 h 111081"/>
                <a:gd name="connsiteX1" fmla="*/ 0 w 200643"/>
                <a:gd name="connsiteY1" fmla="*/ 55540 h 111081"/>
                <a:gd name="connsiteX2" fmla="*/ 100322 w 200643"/>
                <a:gd name="connsiteY2" fmla="*/ 111081 h 111081"/>
                <a:gd name="connsiteX3" fmla="*/ 200644 w 200643"/>
                <a:gd name="connsiteY3" fmla="*/ 55540 h 111081"/>
                <a:gd name="connsiteX4" fmla="*/ 100322 w 200643"/>
                <a:gd name="connsiteY4" fmla="*/ 0 h 111081"/>
                <a:gd name="connsiteX5" fmla="*/ 99683 w 200643"/>
                <a:gd name="connsiteY5" fmla="*/ 93206 h 111081"/>
                <a:gd name="connsiteX6" fmla="*/ 61982 w 200643"/>
                <a:gd name="connsiteY6" fmla="*/ 55540 h 111081"/>
                <a:gd name="connsiteX7" fmla="*/ 99683 w 200643"/>
                <a:gd name="connsiteY7" fmla="*/ 17875 h 111081"/>
                <a:gd name="connsiteX8" fmla="*/ 137384 w 200643"/>
                <a:gd name="connsiteY8" fmla="*/ 55540 h 111081"/>
                <a:gd name="connsiteX9" fmla="*/ 99683 w 200643"/>
                <a:gd name="connsiteY9" fmla="*/ 93206 h 11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643" h="111081">
                  <a:moveTo>
                    <a:pt x="100322" y="0"/>
                  </a:moveTo>
                  <a:cubicBezTo>
                    <a:pt x="56231" y="0"/>
                    <a:pt x="20448" y="28089"/>
                    <a:pt x="0" y="55540"/>
                  </a:cubicBezTo>
                  <a:cubicBezTo>
                    <a:pt x="15975" y="77884"/>
                    <a:pt x="52397" y="111081"/>
                    <a:pt x="100322" y="111081"/>
                  </a:cubicBezTo>
                  <a:cubicBezTo>
                    <a:pt x="144413" y="111081"/>
                    <a:pt x="180196" y="82992"/>
                    <a:pt x="200644" y="55540"/>
                  </a:cubicBezTo>
                  <a:cubicBezTo>
                    <a:pt x="184669" y="33835"/>
                    <a:pt x="148247" y="0"/>
                    <a:pt x="100322" y="0"/>
                  </a:cubicBezTo>
                  <a:close/>
                  <a:moveTo>
                    <a:pt x="99683" y="93206"/>
                  </a:moveTo>
                  <a:cubicBezTo>
                    <a:pt x="79235" y="93206"/>
                    <a:pt x="61982" y="76608"/>
                    <a:pt x="61982" y="55540"/>
                  </a:cubicBezTo>
                  <a:cubicBezTo>
                    <a:pt x="61982" y="34473"/>
                    <a:pt x="78596" y="17875"/>
                    <a:pt x="99683" y="17875"/>
                  </a:cubicBezTo>
                  <a:cubicBezTo>
                    <a:pt x="120770" y="17875"/>
                    <a:pt x="137384" y="34473"/>
                    <a:pt x="137384" y="55540"/>
                  </a:cubicBezTo>
                  <a:cubicBezTo>
                    <a:pt x="137384" y="76608"/>
                    <a:pt x="120770" y="93206"/>
                    <a:pt x="99683" y="93206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4">
              <a:extLst>
                <a:ext uri="{FF2B5EF4-FFF2-40B4-BE49-F238E27FC236}">
                  <a16:creationId xmlns:a16="http://schemas.microsoft.com/office/drawing/2014/main" id="{92065418-7925-9339-0FBF-D21D8E64D808}"/>
                </a:ext>
              </a:extLst>
            </p:cNvPr>
            <p:cNvSpPr/>
            <p:nvPr/>
          </p:nvSpPr>
          <p:spPr>
            <a:xfrm>
              <a:off x="1060729" y="4465119"/>
              <a:ext cx="49841" cy="49794"/>
            </a:xfrm>
            <a:custGeom>
              <a:avLst/>
              <a:gdLst>
                <a:gd name="connsiteX0" fmla="*/ 24921 w 49841"/>
                <a:gd name="connsiteY0" fmla="*/ 0 h 49794"/>
                <a:gd name="connsiteX1" fmla="*/ 0 w 49841"/>
                <a:gd name="connsiteY1" fmla="*/ 24898 h 49794"/>
                <a:gd name="connsiteX2" fmla="*/ 24921 w 49841"/>
                <a:gd name="connsiteY2" fmla="*/ 49795 h 49794"/>
                <a:gd name="connsiteX3" fmla="*/ 49842 w 49841"/>
                <a:gd name="connsiteY3" fmla="*/ 24898 h 49794"/>
                <a:gd name="connsiteX4" fmla="*/ 24921 w 49841"/>
                <a:gd name="connsiteY4" fmla="*/ 0 h 4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41" h="49794">
                  <a:moveTo>
                    <a:pt x="24921" y="0"/>
                  </a:moveTo>
                  <a:cubicBezTo>
                    <a:pt x="11502" y="0"/>
                    <a:pt x="0" y="10853"/>
                    <a:pt x="0" y="24898"/>
                  </a:cubicBezTo>
                  <a:cubicBezTo>
                    <a:pt x="0" y="38304"/>
                    <a:pt x="10863" y="49795"/>
                    <a:pt x="24921" y="49795"/>
                  </a:cubicBezTo>
                  <a:cubicBezTo>
                    <a:pt x="38979" y="49795"/>
                    <a:pt x="49842" y="38943"/>
                    <a:pt x="49842" y="24898"/>
                  </a:cubicBezTo>
                  <a:cubicBezTo>
                    <a:pt x="49842" y="10853"/>
                    <a:pt x="38979" y="0"/>
                    <a:pt x="24921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4">
              <a:extLst>
                <a:ext uri="{FF2B5EF4-FFF2-40B4-BE49-F238E27FC236}">
                  <a16:creationId xmlns:a16="http://schemas.microsoft.com/office/drawing/2014/main" id="{F18211AC-4097-63DC-F75F-5AFA8158C8E7}"/>
                </a:ext>
              </a:extLst>
            </p:cNvPr>
            <p:cNvSpPr/>
            <p:nvPr/>
          </p:nvSpPr>
          <p:spPr>
            <a:xfrm>
              <a:off x="905454" y="4308712"/>
              <a:ext cx="361670" cy="361971"/>
            </a:xfrm>
            <a:custGeom>
              <a:avLst/>
              <a:gdLst>
                <a:gd name="connsiteX0" fmla="*/ 180835 w 361670"/>
                <a:gd name="connsiteY0" fmla="*/ 0 h 361971"/>
                <a:gd name="connsiteX1" fmla="*/ 0 w 361670"/>
                <a:gd name="connsiteY1" fmla="*/ 180667 h 361971"/>
                <a:gd name="connsiteX2" fmla="*/ 180835 w 361670"/>
                <a:gd name="connsiteY2" fmla="*/ 361972 h 361971"/>
                <a:gd name="connsiteX3" fmla="*/ 361670 w 361670"/>
                <a:gd name="connsiteY3" fmla="*/ 181305 h 361971"/>
                <a:gd name="connsiteX4" fmla="*/ 180835 w 361670"/>
                <a:gd name="connsiteY4" fmla="*/ 0 h 361971"/>
                <a:gd name="connsiteX5" fmla="*/ 293937 w 361670"/>
                <a:gd name="connsiteY5" fmla="*/ 184497 h 361971"/>
                <a:gd name="connsiteX6" fmla="*/ 180835 w 361670"/>
                <a:gd name="connsiteY6" fmla="*/ 248975 h 361971"/>
                <a:gd name="connsiteX7" fmla="*/ 67733 w 361670"/>
                <a:gd name="connsiteY7" fmla="*/ 183859 h 361971"/>
                <a:gd name="connsiteX8" fmla="*/ 67094 w 361670"/>
                <a:gd name="connsiteY8" fmla="*/ 180667 h 361971"/>
                <a:gd name="connsiteX9" fmla="*/ 68372 w 361670"/>
                <a:gd name="connsiteY9" fmla="*/ 176198 h 361971"/>
                <a:gd name="connsiteX10" fmla="*/ 181474 w 361670"/>
                <a:gd name="connsiteY10" fmla="*/ 111720 h 361971"/>
                <a:gd name="connsiteX11" fmla="*/ 294576 w 361670"/>
                <a:gd name="connsiteY11" fmla="*/ 176836 h 361971"/>
                <a:gd name="connsiteX12" fmla="*/ 295215 w 361670"/>
                <a:gd name="connsiteY12" fmla="*/ 180028 h 361971"/>
                <a:gd name="connsiteX13" fmla="*/ 293937 w 361670"/>
                <a:gd name="connsiteY13" fmla="*/ 184497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1670" h="361971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5" y="361972"/>
                  </a:cubicBezTo>
                  <a:cubicBezTo>
                    <a:pt x="281157" y="361972"/>
                    <a:pt x="361670" y="280895"/>
                    <a:pt x="361670" y="181305"/>
                  </a:cubicBezTo>
                  <a:cubicBezTo>
                    <a:pt x="361670" y="81715"/>
                    <a:pt x="281157" y="0"/>
                    <a:pt x="180835" y="0"/>
                  </a:cubicBezTo>
                  <a:close/>
                  <a:moveTo>
                    <a:pt x="293937" y="184497"/>
                  </a:moveTo>
                  <a:cubicBezTo>
                    <a:pt x="272850" y="215779"/>
                    <a:pt x="231955" y="248975"/>
                    <a:pt x="180835" y="248975"/>
                  </a:cubicBezTo>
                  <a:cubicBezTo>
                    <a:pt x="124604" y="248975"/>
                    <a:pt x="83069" y="208118"/>
                    <a:pt x="67733" y="183859"/>
                  </a:cubicBezTo>
                  <a:cubicBezTo>
                    <a:pt x="67094" y="182582"/>
                    <a:pt x="67094" y="181944"/>
                    <a:pt x="67094" y="180667"/>
                  </a:cubicBezTo>
                  <a:cubicBezTo>
                    <a:pt x="67094" y="179390"/>
                    <a:pt x="67094" y="177475"/>
                    <a:pt x="68372" y="176198"/>
                  </a:cubicBezTo>
                  <a:cubicBezTo>
                    <a:pt x="89459" y="144916"/>
                    <a:pt x="130355" y="111720"/>
                    <a:pt x="181474" y="111720"/>
                  </a:cubicBezTo>
                  <a:cubicBezTo>
                    <a:pt x="237706" y="111720"/>
                    <a:pt x="279240" y="152577"/>
                    <a:pt x="294576" y="176836"/>
                  </a:cubicBezTo>
                  <a:cubicBezTo>
                    <a:pt x="295215" y="178113"/>
                    <a:pt x="295215" y="178752"/>
                    <a:pt x="295215" y="180028"/>
                  </a:cubicBezTo>
                  <a:cubicBezTo>
                    <a:pt x="295215" y="181944"/>
                    <a:pt x="295215" y="183220"/>
                    <a:pt x="293937" y="184497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Graphic 5">
            <a:extLst>
              <a:ext uri="{FF2B5EF4-FFF2-40B4-BE49-F238E27FC236}">
                <a16:creationId xmlns:a16="http://schemas.microsoft.com/office/drawing/2014/main" id="{D26BFCBC-DDCF-1BC1-A789-23864966E352}"/>
              </a:ext>
            </a:extLst>
          </p:cNvPr>
          <p:cNvSpPr/>
          <p:nvPr/>
        </p:nvSpPr>
        <p:spPr>
          <a:xfrm>
            <a:off x="6322477" y="1619169"/>
            <a:ext cx="648000" cy="648000"/>
          </a:xfrm>
          <a:custGeom>
            <a:avLst/>
            <a:gdLst>
              <a:gd name="connsiteX0" fmla="*/ 181474 w 362948"/>
              <a:gd name="connsiteY0" fmla="*/ 0 h 361971"/>
              <a:gd name="connsiteX1" fmla="*/ 0 w 362948"/>
              <a:gd name="connsiteY1" fmla="*/ 181305 h 361971"/>
              <a:gd name="connsiteX2" fmla="*/ 181474 w 362948"/>
              <a:gd name="connsiteY2" fmla="*/ 361972 h 361971"/>
              <a:gd name="connsiteX3" fmla="*/ 362948 w 362948"/>
              <a:gd name="connsiteY3" fmla="*/ 181305 h 361971"/>
              <a:gd name="connsiteX4" fmla="*/ 181474 w 362948"/>
              <a:gd name="connsiteY4" fmla="*/ 0 h 361971"/>
              <a:gd name="connsiteX5" fmla="*/ 181474 w 362948"/>
              <a:gd name="connsiteY5" fmla="*/ 0 h 361971"/>
              <a:gd name="connsiteX6" fmla="*/ 288186 w 362948"/>
              <a:gd name="connsiteY6" fmla="*/ 185135 h 361971"/>
              <a:gd name="connsiteX7" fmla="*/ 229399 w 362948"/>
              <a:gd name="connsiteY7" fmla="*/ 243868 h 361971"/>
              <a:gd name="connsiteX8" fmla="*/ 224926 w 362948"/>
              <a:gd name="connsiteY8" fmla="*/ 245783 h 361971"/>
              <a:gd name="connsiteX9" fmla="*/ 220453 w 362948"/>
              <a:gd name="connsiteY9" fmla="*/ 243868 h 361971"/>
              <a:gd name="connsiteX10" fmla="*/ 220453 w 362948"/>
              <a:gd name="connsiteY10" fmla="*/ 234931 h 361971"/>
              <a:gd name="connsiteX11" fmla="*/ 220453 w 362948"/>
              <a:gd name="connsiteY11" fmla="*/ 234931 h 361971"/>
              <a:gd name="connsiteX12" fmla="*/ 268377 w 362948"/>
              <a:gd name="connsiteY12" fmla="*/ 187051 h 361971"/>
              <a:gd name="connsiteX13" fmla="*/ 78596 w 362948"/>
              <a:gd name="connsiteY13" fmla="*/ 187051 h 361971"/>
              <a:gd name="connsiteX14" fmla="*/ 72206 w 362948"/>
              <a:gd name="connsiteY14" fmla="*/ 180667 h 361971"/>
              <a:gd name="connsiteX15" fmla="*/ 78596 w 362948"/>
              <a:gd name="connsiteY15" fmla="*/ 174283 h 361971"/>
              <a:gd name="connsiteX16" fmla="*/ 268377 w 362948"/>
              <a:gd name="connsiteY16" fmla="*/ 174283 h 361971"/>
              <a:gd name="connsiteX17" fmla="*/ 220453 w 362948"/>
              <a:gd name="connsiteY17" fmla="*/ 126403 h 361971"/>
              <a:gd name="connsiteX18" fmla="*/ 220453 w 362948"/>
              <a:gd name="connsiteY18" fmla="*/ 117465 h 361971"/>
              <a:gd name="connsiteX19" fmla="*/ 229399 w 362948"/>
              <a:gd name="connsiteY19" fmla="*/ 117465 h 361971"/>
              <a:gd name="connsiteX20" fmla="*/ 288186 w 362948"/>
              <a:gd name="connsiteY20" fmla="*/ 176198 h 361971"/>
              <a:gd name="connsiteX21" fmla="*/ 289464 w 362948"/>
              <a:gd name="connsiteY21" fmla="*/ 178113 h 361971"/>
              <a:gd name="connsiteX22" fmla="*/ 288186 w 362948"/>
              <a:gd name="connsiteY22" fmla="*/ 185135 h 361971"/>
              <a:gd name="connsiteX23" fmla="*/ 288186 w 362948"/>
              <a:gd name="connsiteY23" fmla="*/ 185135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2948" h="361971">
                <a:moveTo>
                  <a:pt x="181474" y="0"/>
                </a:moveTo>
                <a:cubicBezTo>
                  <a:pt x="81152" y="0"/>
                  <a:pt x="0" y="81077"/>
                  <a:pt x="0" y="181305"/>
                </a:cubicBezTo>
                <a:cubicBezTo>
                  <a:pt x="0" y="281534"/>
                  <a:pt x="81152" y="361972"/>
                  <a:pt x="181474" y="361972"/>
                </a:cubicBezTo>
                <a:cubicBezTo>
                  <a:pt x="281796" y="361972"/>
                  <a:pt x="362948" y="280895"/>
                  <a:pt x="362948" y="181305"/>
                </a:cubicBezTo>
                <a:cubicBezTo>
                  <a:pt x="362309" y="81077"/>
                  <a:pt x="281157" y="0"/>
                  <a:pt x="181474" y="0"/>
                </a:cubicBezTo>
                <a:cubicBezTo>
                  <a:pt x="181474" y="0"/>
                  <a:pt x="181474" y="0"/>
                  <a:pt x="181474" y="0"/>
                </a:cubicBezTo>
                <a:close/>
                <a:moveTo>
                  <a:pt x="288186" y="185135"/>
                </a:moveTo>
                <a:lnTo>
                  <a:pt x="229399" y="243868"/>
                </a:lnTo>
                <a:cubicBezTo>
                  <a:pt x="228121" y="245145"/>
                  <a:pt x="226843" y="245783"/>
                  <a:pt x="224926" y="245783"/>
                </a:cubicBezTo>
                <a:cubicBezTo>
                  <a:pt x="223009" y="245783"/>
                  <a:pt x="221731" y="245145"/>
                  <a:pt x="220453" y="243868"/>
                </a:cubicBezTo>
                <a:cubicBezTo>
                  <a:pt x="217897" y="241315"/>
                  <a:pt x="217897" y="237484"/>
                  <a:pt x="220453" y="234931"/>
                </a:cubicBezTo>
                <a:cubicBezTo>
                  <a:pt x="220453" y="234931"/>
                  <a:pt x="220453" y="234931"/>
                  <a:pt x="220453" y="234931"/>
                </a:cubicBezTo>
                <a:lnTo>
                  <a:pt x="268377" y="187051"/>
                </a:lnTo>
                <a:lnTo>
                  <a:pt x="78596" y="187051"/>
                </a:lnTo>
                <a:cubicBezTo>
                  <a:pt x="74762" y="187051"/>
                  <a:pt x="72206" y="184497"/>
                  <a:pt x="72206" y="180667"/>
                </a:cubicBezTo>
                <a:cubicBezTo>
                  <a:pt x="72206" y="176836"/>
                  <a:pt x="74762" y="174283"/>
                  <a:pt x="78596" y="174283"/>
                </a:cubicBezTo>
                <a:lnTo>
                  <a:pt x="268377" y="174283"/>
                </a:lnTo>
                <a:lnTo>
                  <a:pt x="220453" y="126403"/>
                </a:lnTo>
                <a:cubicBezTo>
                  <a:pt x="217897" y="123849"/>
                  <a:pt x="217897" y="120019"/>
                  <a:pt x="220453" y="117465"/>
                </a:cubicBezTo>
                <a:cubicBezTo>
                  <a:pt x="223009" y="114912"/>
                  <a:pt x="226843" y="114912"/>
                  <a:pt x="229399" y="117465"/>
                </a:cubicBezTo>
                <a:lnTo>
                  <a:pt x="288186" y="176198"/>
                </a:lnTo>
                <a:cubicBezTo>
                  <a:pt x="288825" y="176836"/>
                  <a:pt x="289464" y="177475"/>
                  <a:pt x="289464" y="178113"/>
                </a:cubicBezTo>
                <a:cubicBezTo>
                  <a:pt x="290742" y="180667"/>
                  <a:pt x="290103" y="183220"/>
                  <a:pt x="288186" y="185135"/>
                </a:cubicBezTo>
                <a:lnTo>
                  <a:pt x="288186" y="185135"/>
                </a:lnTo>
                <a:close/>
              </a:path>
            </a:pathLst>
          </a:custGeom>
          <a:gradFill flip="none" rotWithShape="1">
            <a:gsLst>
              <a:gs pos="0">
                <a:srgbClr val="578BFF">
                  <a:shade val="30000"/>
                  <a:satMod val="115000"/>
                </a:srgbClr>
              </a:gs>
              <a:gs pos="50000">
                <a:srgbClr val="578BFF">
                  <a:shade val="67500"/>
                  <a:satMod val="115000"/>
                </a:srgbClr>
              </a:gs>
              <a:gs pos="100000">
                <a:srgbClr val="578B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2A32D7-68C0-5E48-80ED-B8B0AC39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t>22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5D5FDD-D601-314C-8A27-A6EBFBC59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0" y="2299443"/>
            <a:ext cx="6858000" cy="1092804"/>
          </a:xfrm>
        </p:spPr>
        <p:txBody>
          <a:bodyPr>
            <a:normAutofit/>
          </a:bodyPr>
          <a:lstStyle/>
          <a:p>
            <a:r>
              <a:rPr lang="fr-FR"/>
              <a:t>Merci pour votre attention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851B43-50B4-E69D-FB1D-75B2ACFDB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0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677171"/>
          </a:xfrm>
        </p:spPr>
        <p:txBody>
          <a:bodyPr>
            <a:normAutofit/>
          </a:bodyPr>
          <a:lstStyle/>
          <a:p>
            <a:r>
              <a:rPr lang="fr-FR" sz="1600"/>
              <a:t>Comment expliquer la mortalité actuelle et future à partir de données de températures ?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5" name="Rectangle 13">
            <a:extLst>
              <a:ext uri="{FF2B5EF4-FFF2-40B4-BE49-F238E27FC236}">
                <a16:creationId xmlns:a16="http://schemas.microsoft.com/office/drawing/2014/main" id="{3EDFFAF5-5BA0-5A10-A9AB-67D1AE848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920" y="3998119"/>
            <a:ext cx="5703140" cy="596504"/>
          </a:xfrm>
          <a:prstGeom prst="rect">
            <a:avLst/>
          </a:prstGeom>
          <a:noFill/>
          <a:ln w="22225" cap="flat">
            <a:solidFill>
              <a:srgbClr val="0040D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8FCDE3E-51E4-DF87-090F-D52A1C205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259" y="3998119"/>
            <a:ext cx="2148545" cy="596504"/>
          </a:xfrm>
          <a:prstGeom prst="rect">
            <a:avLst/>
          </a:pr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113884B-77D7-2F02-0DE3-83C0B9EBA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727" y="3294460"/>
            <a:ext cx="1958077" cy="597694"/>
          </a:xfrm>
          <a:prstGeom prst="rect">
            <a:avLst/>
          </a:prstGeom>
          <a:solidFill>
            <a:srgbClr val="0059FF"/>
          </a:solidFill>
          <a:ln>
            <a:solidFill>
              <a:srgbClr val="0059FF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578A223-9A32-71D6-5C7C-C6CBCF48C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784" y="3294460"/>
            <a:ext cx="5341276" cy="597694"/>
          </a:xfrm>
          <a:prstGeom prst="rect">
            <a:avLst/>
          </a:prstGeom>
          <a:noFill/>
          <a:ln w="22225" cap="flat">
            <a:solidFill>
              <a:srgbClr val="0059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AF8CFB-8D56-6655-9AFD-CE329059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376" y="2591991"/>
            <a:ext cx="5580684" cy="596504"/>
          </a:xfrm>
          <a:prstGeom prst="rect">
            <a:avLst/>
          </a:prstGeom>
          <a:noFill/>
          <a:ln w="22225" cap="flat">
            <a:solidFill>
              <a:srgbClr val="578B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BCFEF34-402D-20FC-BDCB-53225C59C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60" y="2591991"/>
            <a:ext cx="1648344" cy="596504"/>
          </a:xfrm>
          <a:prstGeom prst="rect">
            <a:avLst/>
          </a:prstGeom>
          <a:solidFill>
            <a:srgbClr val="578BFF"/>
          </a:solidFill>
          <a:ln>
            <a:solidFill>
              <a:srgbClr val="00ABAB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710C70E-6B88-7561-8E1F-D44997AE3381}"/>
              </a:ext>
            </a:extLst>
          </p:cNvPr>
          <p:cNvSpPr/>
          <p:nvPr/>
        </p:nvSpPr>
        <p:spPr bwMode="gray">
          <a:xfrm>
            <a:off x="254197" y="1816894"/>
            <a:ext cx="3522174" cy="3512344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200" b="1">
              <a:solidFill>
                <a:schemeClr val="bg1"/>
              </a:solidFill>
            </a:endParaRP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447577F2-AE72-E4A5-4CB5-DF7AF59D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30" y="1818085"/>
            <a:ext cx="3423047" cy="3551635"/>
          </a:xfrm>
          <a:prstGeom prst="ellipse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ECB65DA9-4826-E6DD-0E59-8940BC8828F3}"/>
              </a:ext>
            </a:extLst>
          </p:cNvPr>
          <p:cNvSpPr>
            <a:spLocks/>
          </p:cNvSpPr>
          <p:nvPr/>
        </p:nvSpPr>
        <p:spPr bwMode="auto">
          <a:xfrm>
            <a:off x="2439761" y="4844654"/>
            <a:ext cx="155972" cy="155972"/>
          </a:xfrm>
          <a:custGeom>
            <a:avLst/>
            <a:gdLst>
              <a:gd name="T0" fmla="*/ 34 w 37"/>
              <a:gd name="T1" fmla="*/ 14 h 37"/>
              <a:gd name="T2" fmla="*/ 24 w 37"/>
              <a:gd name="T3" fmla="*/ 34 h 37"/>
              <a:gd name="T4" fmla="*/ 3 w 37"/>
              <a:gd name="T5" fmla="*/ 24 h 37"/>
              <a:gd name="T6" fmla="*/ 14 w 37"/>
              <a:gd name="T7" fmla="*/ 3 h 37"/>
              <a:gd name="T8" fmla="*/ 34 w 37"/>
              <a:gd name="T9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4" y="14"/>
                </a:moveTo>
                <a:cubicBezTo>
                  <a:pt x="37" y="22"/>
                  <a:pt x="32" y="32"/>
                  <a:pt x="24" y="34"/>
                </a:cubicBezTo>
                <a:cubicBezTo>
                  <a:pt x="15" y="37"/>
                  <a:pt x="6" y="32"/>
                  <a:pt x="3" y="24"/>
                </a:cubicBezTo>
                <a:cubicBezTo>
                  <a:pt x="0" y="15"/>
                  <a:pt x="5" y="6"/>
                  <a:pt x="14" y="3"/>
                </a:cubicBezTo>
                <a:cubicBezTo>
                  <a:pt x="22" y="0"/>
                  <a:pt x="31" y="5"/>
                  <a:pt x="34" y="14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FA605420-F38B-137A-FFF5-6C1BCAC6F7C5}"/>
              </a:ext>
            </a:extLst>
          </p:cNvPr>
          <p:cNvSpPr>
            <a:spLocks/>
          </p:cNvSpPr>
          <p:nvPr/>
        </p:nvSpPr>
        <p:spPr bwMode="auto">
          <a:xfrm>
            <a:off x="3154136" y="4323160"/>
            <a:ext cx="160735" cy="157163"/>
          </a:xfrm>
          <a:custGeom>
            <a:avLst/>
            <a:gdLst>
              <a:gd name="T0" fmla="*/ 29 w 38"/>
              <a:gd name="T1" fmla="*/ 6 h 37"/>
              <a:gd name="T2" fmla="*/ 32 w 38"/>
              <a:gd name="T3" fmla="*/ 28 h 37"/>
              <a:gd name="T4" fmla="*/ 9 w 38"/>
              <a:gd name="T5" fmla="*/ 32 h 37"/>
              <a:gd name="T6" fmla="*/ 6 w 38"/>
              <a:gd name="T7" fmla="*/ 9 h 37"/>
              <a:gd name="T8" fmla="*/ 29 w 38"/>
              <a:gd name="T9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7">
                <a:moveTo>
                  <a:pt x="29" y="6"/>
                </a:moveTo>
                <a:cubicBezTo>
                  <a:pt x="36" y="11"/>
                  <a:pt x="38" y="21"/>
                  <a:pt x="32" y="28"/>
                </a:cubicBezTo>
                <a:cubicBezTo>
                  <a:pt x="27" y="36"/>
                  <a:pt x="17" y="37"/>
                  <a:pt x="9" y="32"/>
                </a:cubicBezTo>
                <a:cubicBezTo>
                  <a:pt x="2" y="27"/>
                  <a:pt x="0" y="16"/>
                  <a:pt x="6" y="9"/>
                </a:cubicBezTo>
                <a:cubicBezTo>
                  <a:pt x="11" y="2"/>
                  <a:pt x="21" y="0"/>
                  <a:pt x="29" y="6"/>
                </a:cubicBezTo>
                <a:close/>
              </a:path>
            </a:pathLst>
          </a:cu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4B60D669-F8A7-4630-412A-A9D60A3D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504" y="3489722"/>
            <a:ext cx="139304" cy="139304"/>
          </a:xfrm>
          <a:prstGeom prst="ellipse">
            <a:avLst/>
          </a:prstGeom>
          <a:solidFill>
            <a:srgbClr val="0059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AF7BEED5-6692-63FA-9755-8B0A5B967DC8}"/>
              </a:ext>
            </a:extLst>
          </p:cNvPr>
          <p:cNvSpPr>
            <a:spLocks/>
          </p:cNvSpPr>
          <p:nvPr/>
        </p:nvSpPr>
        <p:spPr bwMode="auto">
          <a:xfrm>
            <a:off x="3154136" y="2638425"/>
            <a:ext cx="160735" cy="157163"/>
          </a:xfrm>
          <a:custGeom>
            <a:avLst/>
            <a:gdLst>
              <a:gd name="T0" fmla="*/ 9 w 38"/>
              <a:gd name="T1" fmla="*/ 6 h 37"/>
              <a:gd name="T2" fmla="*/ 32 w 38"/>
              <a:gd name="T3" fmla="*/ 9 h 37"/>
              <a:gd name="T4" fmla="*/ 29 w 38"/>
              <a:gd name="T5" fmla="*/ 32 h 37"/>
              <a:gd name="T6" fmla="*/ 6 w 38"/>
              <a:gd name="T7" fmla="*/ 29 h 37"/>
              <a:gd name="T8" fmla="*/ 9 w 38"/>
              <a:gd name="T9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7">
                <a:moveTo>
                  <a:pt x="9" y="6"/>
                </a:moveTo>
                <a:cubicBezTo>
                  <a:pt x="17" y="0"/>
                  <a:pt x="27" y="2"/>
                  <a:pt x="32" y="9"/>
                </a:cubicBezTo>
                <a:cubicBezTo>
                  <a:pt x="38" y="17"/>
                  <a:pt x="36" y="27"/>
                  <a:pt x="29" y="32"/>
                </a:cubicBezTo>
                <a:cubicBezTo>
                  <a:pt x="21" y="37"/>
                  <a:pt x="11" y="36"/>
                  <a:pt x="6" y="29"/>
                </a:cubicBezTo>
                <a:cubicBezTo>
                  <a:pt x="0" y="21"/>
                  <a:pt x="2" y="11"/>
                  <a:pt x="9" y="6"/>
                </a:cubicBezTo>
                <a:close/>
              </a:path>
            </a:pathLst>
          </a:custGeom>
          <a:solidFill>
            <a:srgbClr val="578B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7E8753EF-98E3-FCDE-3C14-83D161785835}"/>
              </a:ext>
            </a:extLst>
          </p:cNvPr>
          <p:cNvSpPr>
            <a:spLocks/>
          </p:cNvSpPr>
          <p:nvPr/>
        </p:nvSpPr>
        <p:spPr bwMode="auto">
          <a:xfrm>
            <a:off x="2439761" y="2118123"/>
            <a:ext cx="155972" cy="155972"/>
          </a:xfrm>
          <a:custGeom>
            <a:avLst/>
            <a:gdLst>
              <a:gd name="T0" fmla="*/ 3 w 37"/>
              <a:gd name="T1" fmla="*/ 14 h 37"/>
              <a:gd name="T2" fmla="*/ 24 w 37"/>
              <a:gd name="T3" fmla="*/ 3 h 37"/>
              <a:gd name="T4" fmla="*/ 34 w 37"/>
              <a:gd name="T5" fmla="*/ 24 h 37"/>
              <a:gd name="T6" fmla="*/ 14 w 37"/>
              <a:gd name="T7" fmla="*/ 35 h 37"/>
              <a:gd name="T8" fmla="*/ 3 w 37"/>
              <a:gd name="T9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" y="14"/>
                </a:moveTo>
                <a:cubicBezTo>
                  <a:pt x="6" y="5"/>
                  <a:pt x="15" y="0"/>
                  <a:pt x="24" y="3"/>
                </a:cubicBezTo>
                <a:cubicBezTo>
                  <a:pt x="32" y="6"/>
                  <a:pt x="37" y="15"/>
                  <a:pt x="34" y="24"/>
                </a:cubicBezTo>
                <a:cubicBezTo>
                  <a:pt x="31" y="33"/>
                  <a:pt x="22" y="37"/>
                  <a:pt x="14" y="35"/>
                </a:cubicBezTo>
                <a:cubicBezTo>
                  <a:pt x="5" y="32"/>
                  <a:pt x="0" y="22"/>
                  <a:pt x="3" y="14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CE2E113C-37CB-E250-98D7-8EC991EBF841}"/>
              </a:ext>
            </a:extLst>
          </p:cNvPr>
          <p:cNvSpPr>
            <a:spLocks/>
          </p:cNvSpPr>
          <p:nvPr/>
        </p:nvSpPr>
        <p:spPr bwMode="auto">
          <a:xfrm>
            <a:off x="3288676" y="3688557"/>
            <a:ext cx="233363" cy="617935"/>
          </a:xfrm>
          <a:custGeom>
            <a:avLst/>
            <a:gdLst>
              <a:gd name="T0" fmla="*/ 8 w 55"/>
              <a:gd name="T1" fmla="*/ 146 h 146"/>
              <a:gd name="T2" fmla="*/ 0 w 55"/>
              <a:gd name="T3" fmla="*/ 141 h 146"/>
              <a:gd name="T4" fmla="*/ 46 w 55"/>
              <a:gd name="T5" fmla="*/ 0 h 146"/>
              <a:gd name="T6" fmla="*/ 55 w 55"/>
              <a:gd name="T7" fmla="*/ 1 h 146"/>
              <a:gd name="T8" fmla="*/ 8 w 55"/>
              <a:gd name="T9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46">
                <a:moveTo>
                  <a:pt x="8" y="146"/>
                </a:moveTo>
                <a:cubicBezTo>
                  <a:pt x="0" y="141"/>
                  <a:pt x="0" y="141"/>
                  <a:pt x="0" y="141"/>
                </a:cubicBezTo>
                <a:cubicBezTo>
                  <a:pt x="25" y="98"/>
                  <a:pt x="41" y="49"/>
                  <a:pt x="46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0" y="52"/>
                  <a:pt x="34" y="102"/>
                  <a:pt x="8" y="146"/>
                </a:cubicBezTo>
                <a:close/>
              </a:path>
            </a:pathLst>
          </a:cu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20A91F08-0751-D436-6E73-35752DB5565A}"/>
              </a:ext>
            </a:extLst>
          </p:cNvPr>
          <p:cNvSpPr>
            <a:spLocks/>
          </p:cNvSpPr>
          <p:nvPr/>
        </p:nvSpPr>
        <p:spPr bwMode="auto">
          <a:xfrm>
            <a:off x="3288676" y="2817019"/>
            <a:ext cx="233363" cy="617935"/>
          </a:xfrm>
          <a:custGeom>
            <a:avLst/>
            <a:gdLst>
              <a:gd name="T0" fmla="*/ 46 w 55"/>
              <a:gd name="T1" fmla="*/ 146 h 146"/>
              <a:gd name="T2" fmla="*/ 0 w 55"/>
              <a:gd name="T3" fmla="*/ 5 h 146"/>
              <a:gd name="T4" fmla="*/ 8 w 55"/>
              <a:gd name="T5" fmla="*/ 0 h 146"/>
              <a:gd name="T6" fmla="*/ 55 w 55"/>
              <a:gd name="T7" fmla="*/ 145 h 146"/>
              <a:gd name="T8" fmla="*/ 46 w 55"/>
              <a:gd name="T9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46">
                <a:moveTo>
                  <a:pt x="46" y="146"/>
                </a:moveTo>
                <a:cubicBezTo>
                  <a:pt x="41" y="96"/>
                  <a:pt x="25" y="47"/>
                  <a:pt x="0" y="5"/>
                </a:cubicBezTo>
                <a:cubicBezTo>
                  <a:pt x="8" y="0"/>
                  <a:pt x="8" y="0"/>
                  <a:pt x="8" y="0"/>
                </a:cubicBezTo>
                <a:cubicBezTo>
                  <a:pt x="34" y="44"/>
                  <a:pt x="50" y="94"/>
                  <a:pt x="55" y="145"/>
                </a:cubicBezTo>
                <a:lnTo>
                  <a:pt x="46" y="146"/>
                </a:lnTo>
                <a:close/>
              </a:path>
            </a:pathLst>
          </a:custGeom>
          <a:solidFill>
            <a:srgbClr val="0059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1B1D6F59-890D-98FF-1B1B-84CDD73F8015}"/>
              </a:ext>
            </a:extLst>
          </p:cNvPr>
          <p:cNvSpPr>
            <a:spLocks/>
          </p:cNvSpPr>
          <p:nvPr/>
        </p:nvSpPr>
        <p:spPr bwMode="auto">
          <a:xfrm>
            <a:off x="2630261" y="2224087"/>
            <a:ext cx="535781" cy="406004"/>
          </a:xfrm>
          <a:custGeom>
            <a:avLst/>
            <a:gdLst>
              <a:gd name="T0" fmla="*/ 121 w 127"/>
              <a:gd name="T1" fmla="*/ 96 h 96"/>
              <a:gd name="T2" fmla="*/ 0 w 127"/>
              <a:gd name="T3" fmla="*/ 9 h 96"/>
              <a:gd name="T4" fmla="*/ 4 w 127"/>
              <a:gd name="T5" fmla="*/ 0 h 96"/>
              <a:gd name="T6" fmla="*/ 127 w 127"/>
              <a:gd name="T7" fmla="*/ 90 h 96"/>
              <a:gd name="T8" fmla="*/ 121 w 127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96">
                <a:moveTo>
                  <a:pt x="121" y="96"/>
                </a:moveTo>
                <a:cubicBezTo>
                  <a:pt x="88" y="58"/>
                  <a:pt x="46" y="28"/>
                  <a:pt x="0" y="9"/>
                </a:cubicBezTo>
                <a:cubicBezTo>
                  <a:pt x="4" y="0"/>
                  <a:pt x="4" y="0"/>
                  <a:pt x="4" y="0"/>
                </a:cubicBezTo>
                <a:cubicBezTo>
                  <a:pt x="51" y="20"/>
                  <a:pt x="94" y="52"/>
                  <a:pt x="127" y="90"/>
                </a:cubicBezTo>
                <a:lnTo>
                  <a:pt x="121" y="96"/>
                </a:lnTo>
                <a:close/>
              </a:path>
            </a:pathLst>
          </a:custGeom>
          <a:solidFill>
            <a:srgbClr val="002986"/>
          </a:solidFill>
          <a:ln>
            <a:solidFill>
              <a:srgbClr val="002986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00996A53-FEE8-FB87-CF19-56399E86FCC9}"/>
              </a:ext>
            </a:extLst>
          </p:cNvPr>
          <p:cNvSpPr>
            <a:spLocks noEditPoints="1"/>
          </p:cNvSpPr>
          <p:nvPr/>
        </p:nvSpPr>
        <p:spPr bwMode="auto">
          <a:xfrm>
            <a:off x="2363561" y="4776788"/>
            <a:ext cx="308372" cy="296466"/>
          </a:xfrm>
          <a:custGeom>
            <a:avLst/>
            <a:gdLst>
              <a:gd name="T0" fmla="*/ 37 w 73"/>
              <a:gd name="T1" fmla="*/ 70 h 70"/>
              <a:gd name="T2" fmla="*/ 3 w 73"/>
              <a:gd name="T3" fmla="*/ 46 h 70"/>
              <a:gd name="T4" fmla="*/ 5 w 73"/>
              <a:gd name="T5" fmla="*/ 19 h 70"/>
              <a:gd name="T6" fmla="*/ 26 w 73"/>
              <a:gd name="T7" fmla="*/ 2 h 70"/>
              <a:gd name="T8" fmla="*/ 37 w 73"/>
              <a:gd name="T9" fmla="*/ 0 h 70"/>
              <a:gd name="T10" fmla="*/ 70 w 73"/>
              <a:gd name="T11" fmla="*/ 24 h 70"/>
              <a:gd name="T12" fmla="*/ 68 w 73"/>
              <a:gd name="T13" fmla="*/ 51 h 70"/>
              <a:gd name="T14" fmla="*/ 47 w 73"/>
              <a:gd name="T15" fmla="*/ 68 h 70"/>
              <a:gd name="T16" fmla="*/ 37 w 73"/>
              <a:gd name="T17" fmla="*/ 70 h 70"/>
              <a:gd name="T18" fmla="*/ 37 w 73"/>
              <a:gd name="T19" fmla="*/ 9 h 70"/>
              <a:gd name="T20" fmla="*/ 29 w 73"/>
              <a:gd name="T21" fmla="*/ 10 h 70"/>
              <a:gd name="T22" fmla="*/ 13 w 73"/>
              <a:gd name="T23" fmla="*/ 23 h 70"/>
              <a:gd name="T24" fmla="*/ 12 w 73"/>
              <a:gd name="T25" fmla="*/ 43 h 70"/>
              <a:gd name="T26" fmla="*/ 37 w 73"/>
              <a:gd name="T27" fmla="*/ 61 h 70"/>
              <a:gd name="T28" fmla="*/ 45 w 73"/>
              <a:gd name="T29" fmla="*/ 59 h 70"/>
              <a:gd name="T30" fmla="*/ 60 w 73"/>
              <a:gd name="T31" fmla="*/ 47 h 70"/>
              <a:gd name="T32" fmla="*/ 61 w 73"/>
              <a:gd name="T33" fmla="*/ 27 h 70"/>
              <a:gd name="T34" fmla="*/ 37 w 73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70">
                <a:moveTo>
                  <a:pt x="37" y="70"/>
                </a:moveTo>
                <a:cubicBezTo>
                  <a:pt x="21" y="70"/>
                  <a:pt x="8" y="60"/>
                  <a:pt x="3" y="46"/>
                </a:cubicBezTo>
                <a:cubicBezTo>
                  <a:pt x="0" y="37"/>
                  <a:pt x="1" y="27"/>
                  <a:pt x="5" y="19"/>
                </a:cubicBezTo>
                <a:cubicBezTo>
                  <a:pt x="10" y="11"/>
                  <a:pt x="17" y="4"/>
                  <a:pt x="26" y="2"/>
                </a:cubicBezTo>
                <a:cubicBezTo>
                  <a:pt x="29" y="0"/>
                  <a:pt x="33" y="0"/>
                  <a:pt x="37" y="0"/>
                </a:cubicBezTo>
                <a:cubicBezTo>
                  <a:pt x="52" y="0"/>
                  <a:pt x="65" y="10"/>
                  <a:pt x="70" y="24"/>
                </a:cubicBezTo>
                <a:cubicBezTo>
                  <a:pt x="73" y="33"/>
                  <a:pt x="72" y="42"/>
                  <a:pt x="68" y="51"/>
                </a:cubicBezTo>
                <a:cubicBezTo>
                  <a:pt x="64" y="59"/>
                  <a:pt x="56" y="65"/>
                  <a:pt x="47" y="68"/>
                </a:cubicBezTo>
                <a:cubicBezTo>
                  <a:pt x="44" y="69"/>
                  <a:pt x="40" y="70"/>
                  <a:pt x="37" y="70"/>
                </a:cubicBezTo>
                <a:close/>
                <a:moveTo>
                  <a:pt x="37" y="9"/>
                </a:moveTo>
                <a:cubicBezTo>
                  <a:pt x="34" y="9"/>
                  <a:pt x="31" y="9"/>
                  <a:pt x="29" y="10"/>
                </a:cubicBezTo>
                <a:cubicBezTo>
                  <a:pt x="22" y="12"/>
                  <a:pt x="17" y="17"/>
                  <a:pt x="13" y="23"/>
                </a:cubicBezTo>
                <a:cubicBezTo>
                  <a:pt x="10" y="29"/>
                  <a:pt x="10" y="36"/>
                  <a:pt x="12" y="43"/>
                </a:cubicBezTo>
                <a:cubicBezTo>
                  <a:pt x="15" y="54"/>
                  <a:pt x="25" y="61"/>
                  <a:pt x="37" y="61"/>
                </a:cubicBezTo>
                <a:cubicBezTo>
                  <a:pt x="39" y="61"/>
                  <a:pt x="42" y="60"/>
                  <a:pt x="45" y="59"/>
                </a:cubicBezTo>
                <a:cubicBezTo>
                  <a:pt x="51" y="57"/>
                  <a:pt x="57" y="53"/>
                  <a:pt x="60" y="47"/>
                </a:cubicBezTo>
                <a:cubicBezTo>
                  <a:pt x="63" y="40"/>
                  <a:pt x="63" y="33"/>
                  <a:pt x="61" y="27"/>
                </a:cubicBezTo>
                <a:cubicBezTo>
                  <a:pt x="58" y="16"/>
                  <a:pt x="48" y="9"/>
                  <a:pt x="37" y="9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6" name="Freeform 32">
            <a:extLst>
              <a:ext uri="{FF2B5EF4-FFF2-40B4-BE49-F238E27FC236}">
                <a16:creationId xmlns:a16="http://schemas.microsoft.com/office/drawing/2014/main" id="{C8D1802E-9BF0-7696-B113-6E0396D24195}"/>
              </a:ext>
            </a:extLst>
          </p:cNvPr>
          <p:cNvSpPr>
            <a:spLocks noEditPoints="1"/>
          </p:cNvSpPr>
          <p:nvPr/>
        </p:nvSpPr>
        <p:spPr bwMode="auto">
          <a:xfrm>
            <a:off x="3081508" y="4255294"/>
            <a:ext cx="304800" cy="296466"/>
          </a:xfrm>
          <a:custGeom>
            <a:avLst/>
            <a:gdLst>
              <a:gd name="T0" fmla="*/ 36 w 72"/>
              <a:gd name="T1" fmla="*/ 70 h 70"/>
              <a:gd name="T2" fmla="*/ 15 w 72"/>
              <a:gd name="T3" fmla="*/ 63 h 70"/>
              <a:gd name="T4" fmla="*/ 1 w 72"/>
              <a:gd name="T5" fmla="*/ 40 h 70"/>
              <a:gd name="T6" fmla="*/ 8 w 72"/>
              <a:gd name="T7" fmla="*/ 14 h 70"/>
              <a:gd name="T8" fmla="*/ 36 w 72"/>
              <a:gd name="T9" fmla="*/ 0 h 70"/>
              <a:gd name="T10" fmla="*/ 56 w 72"/>
              <a:gd name="T11" fmla="*/ 7 h 70"/>
              <a:gd name="T12" fmla="*/ 70 w 72"/>
              <a:gd name="T13" fmla="*/ 29 h 70"/>
              <a:gd name="T14" fmla="*/ 64 w 72"/>
              <a:gd name="T15" fmla="*/ 55 h 70"/>
              <a:gd name="T16" fmla="*/ 36 w 72"/>
              <a:gd name="T17" fmla="*/ 70 h 70"/>
              <a:gd name="T18" fmla="*/ 36 w 72"/>
              <a:gd name="T19" fmla="*/ 9 h 70"/>
              <a:gd name="T20" fmla="*/ 15 w 72"/>
              <a:gd name="T21" fmla="*/ 20 h 70"/>
              <a:gd name="T22" fmla="*/ 10 w 72"/>
              <a:gd name="T23" fmla="*/ 39 h 70"/>
              <a:gd name="T24" fmla="*/ 21 w 72"/>
              <a:gd name="T25" fmla="*/ 56 h 70"/>
              <a:gd name="T26" fmla="*/ 36 w 72"/>
              <a:gd name="T27" fmla="*/ 61 h 70"/>
              <a:gd name="T28" fmla="*/ 57 w 72"/>
              <a:gd name="T29" fmla="*/ 50 h 70"/>
              <a:gd name="T30" fmla="*/ 62 w 72"/>
              <a:gd name="T31" fmla="*/ 31 h 70"/>
              <a:gd name="T32" fmla="*/ 51 w 72"/>
              <a:gd name="T33" fmla="*/ 14 h 70"/>
              <a:gd name="T34" fmla="*/ 36 w 72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70">
                <a:moveTo>
                  <a:pt x="36" y="70"/>
                </a:moveTo>
                <a:cubicBezTo>
                  <a:pt x="28" y="70"/>
                  <a:pt x="21" y="67"/>
                  <a:pt x="15" y="63"/>
                </a:cubicBezTo>
                <a:cubicBezTo>
                  <a:pt x="8" y="58"/>
                  <a:pt x="3" y="50"/>
                  <a:pt x="1" y="40"/>
                </a:cubicBezTo>
                <a:cubicBezTo>
                  <a:pt x="0" y="31"/>
                  <a:pt x="2" y="22"/>
                  <a:pt x="8" y="14"/>
                </a:cubicBezTo>
                <a:cubicBezTo>
                  <a:pt x="14" y="5"/>
                  <a:pt x="25" y="0"/>
                  <a:pt x="36" y="0"/>
                </a:cubicBezTo>
                <a:cubicBezTo>
                  <a:pt x="43" y="0"/>
                  <a:pt x="50" y="2"/>
                  <a:pt x="56" y="7"/>
                </a:cubicBezTo>
                <a:cubicBezTo>
                  <a:pt x="64" y="12"/>
                  <a:pt x="69" y="20"/>
                  <a:pt x="70" y="29"/>
                </a:cubicBezTo>
                <a:cubicBezTo>
                  <a:pt x="72" y="39"/>
                  <a:pt x="70" y="48"/>
                  <a:pt x="64" y="55"/>
                </a:cubicBezTo>
                <a:cubicBezTo>
                  <a:pt x="58" y="64"/>
                  <a:pt x="47" y="70"/>
                  <a:pt x="36" y="70"/>
                </a:cubicBezTo>
                <a:close/>
                <a:moveTo>
                  <a:pt x="36" y="9"/>
                </a:moveTo>
                <a:cubicBezTo>
                  <a:pt x="28" y="9"/>
                  <a:pt x="20" y="13"/>
                  <a:pt x="15" y="20"/>
                </a:cubicBezTo>
                <a:cubicBezTo>
                  <a:pt x="11" y="25"/>
                  <a:pt x="9" y="32"/>
                  <a:pt x="10" y="39"/>
                </a:cubicBezTo>
                <a:cubicBezTo>
                  <a:pt x="11" y="46"/>
                  <a:pt x="15" y="52"/>
                  <a:pt x="21" y="56"/>
                </a:cubicBezTo>
                <a:cubicBezTo>
                  <a:pt x="25" y="59"/>
                  <a:pt x="30" y="61"/>
                  <a:pt x="36" y="61"/>
                </a:cubicBezTo>
                <a:cubicBezTo>
                  <a:pt x="44" y="61"/>
                  <a:pt x="52" y="57"/>
                  <a:pt x="57" y="50"/>
                </a:cubicBezTo>
                <a:cubicBezTo>
                  <a:pt x="61" y="44"/>
                  <a:pt x="63" y="38"/>
                  <a:pt x="62" y="31"/>
                </a:cubicBezTo>
                <a:cubicBezTo>
                  <a:pt x="60" y="24"/>
                  <a:pt x="57" y="18"/>
                  <a:pt x="51" y="14"/>
                </a:cubicBezTo>
                <a:cubicBezTo>
                  <a:pt x="47" y="11"/>
                  <a:pt x="41" y="9"/>
                  <a:pt x="36" y="9"/>
                </a:cubicBezTo>
                <a:close/>
              </a:path>
            </a:pathLst>
          </a:cu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7" name="Freeform 33">
            <a:extLst>
              <a:ext uri="{FF2B5EF4-FFF2-40B4-BE49-F238E27FC236}">
                <a16:creationId xmlns:a16="http://schemas.microsoft.com/office/drawing/2014/main" id="{797A283D-1C32-2BE7-A85B-4478DA6789BC}"/>
              </a:ext>
            </a:extLst>
          </p:cNvPr>
          <p:cNvSpPr>
            <a:spLocks noEditPoints="1"/>
          </p:cNvSpPr>
          <p:nvPr/>
        </p:nvSpPr>
        <p:spPr bwMode="auto">
          <a:xfrm>
            <a:off x="3361304" y="3413522"/>
            <a:ext cx="291704" cy="296466"/>
          </a:xfrm>
          <a:custGeom>
            <a:avLst/>
            <a:gdLst>
              <a:gd name="T0" fmla="*/ 35 w 69"/>
              <a:gd name="T1" fmla="*/ 70 h 70"/>
              <a:gd name="T2" fmla="*/ 0 w 69"/>
              <a:gd name="T3" fmla="*/ 35 h 70"/>
              <a:gd name="T4" fmla="*/ 35 w 69"/>
              <a:gd name="T5" fmla="*/ 0 h 70"/>
              <a:gd name="T6" fmla="*/ 69 w 69"/>
              <a:gd name="T7" fmla="*/ 35 h 70"/>
              <a:gd name="T8" fmla="*/ 35 w 69"/>
              <a:gd name="T9" fmla="*/ 70 h 70"/>
              <a:gd name="T10" fmla="*/ 35 w 69"/>
              <a:gd name="T11" fmla="*/ 9 h 70"/>
              <a:gd name="T12" fmla="*/ 9 w 69"/>
              <a:gd name="T13" fmla="*/ 35 h 70"/>
              <a:gd name="T14" fmla="*/ 35 w 69"/>
              <a:gd name="T15" fmla="*/ 61 h 70"/>
              <a:gd name="T16" fmla="*/ 60 w 69"/>
              <a:gd name="T17" fmla="*/ 35 h 70"/>
              <a:gd name="T18" fmla="*/ 35 w 69"/>
              <a:gd name="T19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70">
                <a:moveTo>
                  <a:pt x="35" y="70"/>
                </a:moveTo>
                <a:cubicBezTo>
                  <a:pt x="15" y="70"/>
                  <a:pt x="0" y="54"/>
                  <a:pt x="0" y="35"/>
                </a:cubicBezTo>
                <a:cubicBezTo>
                  <a:pt x="0" y="16"/>
                  <a:pt x="15" y="0"/>
                  <a:pt x="35" y="0"/>
                </a:cubicBezTo>
                <a:cubicBezTo>
                  <a:pt x="54" y="0"/>
                  <a:pt x="69" y="16"/>
                  <a:pt x="69" y="35"/>
                </a:cubicBezTo>
                <a:cubicBezTo>
                  <a:pt x="69" y="54"/>
                  <a:pt x="54" y="70"/>
                  <a:pt x="35" y="70"/>
                </a:cubicBezTo>
                <a:close/>
                <a:moveTo>
                  <a:pt x="35" y="9"/>
                </a:moveTo>
                <a:cubicBezTo>
                  <a:pt x="20" y="9"/>
                  <a:pt x="9" y="21"/>
                  <a:pt x="9" y="35"/>
                </a:cubicBezTo>
                <a:cubicBezTo>
                  <a:pt x="9" y="49"/>
                  <a:pt x="20" y="61"/>
                  <a:pt x="35" y="61"/>
                </a:cubicBezTo>
                <a:cubicBezTo>
                  <a:pt x="49" y="61"/>
                  <a:pt x="60" y="49"/>
                  <a:pt x="60" y="35"/>
                </a:cubicBezTo>
                <a:cubicBezTo>
                  <a:pt x="60" y="21"/>
                  <a:pt x="49" y="9"/>
                  <a:pt x="35" y="9"/>
                </a:cubicBezTo>
                <a:close/>
              </a:path>
            </a:pathLst>
          </a:custGeom>
          <a:solidFill>
            <a:srgbClr val="0059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D60A0703-5565-DDCB-58F6-0DA64ACB0328}"/>
              </a:ext>
            </a:extLst>
          </p:cNvPr>
          <p:cNvSpPr>
            <a:spLocks noEditPoints="1"/>
          </p:cNvSpPr>
          <p:nvPr/>
        </p:nvSpPr>
        <p:spPr bwMode="auto">
          <a:xfrm>
            <a:off x="3081508" y="2570560"/>
            <a:ext cx="304800" cy="296466"/>
          </a:xfrm>
          <a:custGeom>
            <a:avLst/>
            <a:gdLst>
              <a:gd name="T0" fmla="*/ 36 w 72"/>
              <a:gd name="T1" fmla="*/ 70 h 70"/>
              <a:gd name="T2" fmla="*/ 8 w 72"/>
              <a:gd name="T3" fmla="*/ 55 h 70"/>
              <a:gd name="T4" fmla="*/ 1 w 72"/>
              <a:gd name="T5" fmla="*/ 29 h 70"/>
              <a:gd name="T6" fmla="*/ 15 w 72"/>
              <a:gd name="T7" fmla="*/ 7 h 70"/>
              <a:gd name="T8" fmla="*/ 36 w 72"/>
              <a:gd name="T9" fmla="*/ 0 h 70"/>
              <a:gd name="T10" fmla="*/ 64 w 72"/>
              <a:gd name="T11" fmla="*/ 14 h 70"/>
              <a:gd name="T12" fmla="*/ 70 w 72"/>
              <a:gd name="T13" fmla="*/ 40 h 70"/>
              <a:gd name="T14" fmla="*/ 56 w 72"/>
              <a:gd name="T15" fmla="*/ 63 h 70"/>
              <a:gd name="T16" fmla="*/ 36 w 72"/>
              <a:gd name="T17" fmla="*/ 70 h 70"/>
              <a:gd name="T18" fmla="*/ 36 w 72"/>
              <a:gd name="T19" fmla="*/ 9 h 70"/>
              <a:gd name="T20" fmla="*/ 21 w 72"/>
              <a:gd name="T21" fmla="*/ 14 h 70"/>
              <a:gd name="T22" fmla="*/ 10 w 72"/>
              <a:gd name="T23" fmla="*/ 31 h 70"/>
              <a:gd name="T24" fmla="*/ 15 w 72"/>
              <a:gd name="T25" fmla="*/ 50 h 70"/>
              <a:gd name="T26" fmla="*/ 36 w 72"/>
              <a:gd name="T27" fmla="*/ 61 h 70"/>
              <a:gd name="T28" fmla="*/ 51 w 72"/>
              <a:gd name="T29" fmla="*/ 56 h 70"/>
              <a:gd name="T30" fmla="*/ 62 w 72"/>
              <a:gd name="T31" fmla="*/ 39 h 70"/>
              <a:gd name="T32" fmla="*/ 57 w 72"/>
              <a:gd name="T33" fmla="*/ 20 h 70"/>
              <a:gd name="T34" fmla="*/ 36 w 72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70">
                <a:moveTo>
                  <a:pt x="36" y="70"/>
                </a:moveTo>
                <a:cubicBezTo>
                  <a:pt x="25" y="70"/>
                  <a:pt x="14" y="64"/>
                  <a:pt x="8" y="55"/>
                </a:cubicBezTo>
                <a:cubicBezTo>
                  <a:pt x="2" y="48"/>
                  <a:pt x="0" y="39"/>
                  <a:pt x="1" y="29"/>
                </a:cubicBezTo>
                <a:cubicBezTo>
                  <a:pt x="3" y="20"/>
                  <a:pt x="8" y="12"/>
                  <a:pt x="15" y="7"/>
                </a:cubicBezTo>
                <a:cubicBezTo>
                  <a:pt x="21" y="2"/>
                  <a:pt x="28" y="0"/>
                  <a:pt x="36" y="0"/>
                </a:cubicBezTo>
                <a:cubicBezTo>
                  <a:pt x="47" y="0"/>
                  <a:pt x="58" y="5"/>
                  <a:pt x="64" y="14"/>
                </a:cubicBezTo>
                <a:cubicBezTo>
                  <a:pt x="70" y="22"/>
                  <a:pt x="72" y="31"/>
                  <a:pt x="70" y="40"/>
                </a:cubicBezTo>
                <a:cubicBezTo>
                  <a:pt x="69" y="50"/>
                  <a:pt x="64" y="58"/>
                  <a:pt x="56" y="63"/>
                </a:cubicBezTo>
                <a:cubicBezTo>
                  <a:pt x="50" y="68"/>
                  <a:pt x="43" y="70"/>
                  <a:pt x="36" y="70"/>
                </a:cubicBezTo>
                <a:close/>
                <a:moveTo>
                  <a:pt x="36" y="9"/>
                </a:moveTo>
                <a:cubicBezTo>
                  <a:pt x="30" y="9"/>
                  <a:pt x="25" y="11"/>
                  <a:pt x="21" y="14"/>
                </a:cubicBezTo>
                <a:cubicBezTo>
                  <a:pt x="15" y="18"/>
                  <a:pt x="11" y="24"/>
                  <a:pt x="10" y="31"/>
                </a:cubicBezTo>
                <a:cubicBezTo>
                  <a:pt x="9" y="38"/>
                  <a:pt x="11" y="45"/>
                  <a:pt x="15" y="50"/>
                </a:cubicBezTo>
                <a:cubicBezTo>
                  <a:pt x="20" y="57"/>
                  <a:pt x="28" y="61"/>
                  <a:pt x="36" y="61"/>
                </a:cubicBezTo>
                <a:cubicBezTo>
                  <a:pt x="41" y="61"/>
                  <a:pt x="47" y="59"/>
                  <a:pt x="51" y="56"/>
                </a:cubicBezTo>
                <a:cubicBezTo>
                  <a:pt x="57" y="52"/>
                  <a:pt x="60" y="46"/>
                  <a:pt x="62" y="39"/>
                </a:cubicBezTo>
                <a:cubicBezTo>
                  <a:pt x="63" y="32"/>
                  <a:pt x="61" y="25"/>
                  <a:pt x="57" y="20"/>
                </a:cubicBezTo>
                <a:cubicBezTo>
                  <a:pt x="52" y="13"/>
                  <a:pt x="44" y="9"/>
                  <a:pt x="36" y="9"/>
                </a:cubicBezTo>
                <a:close/>
              </a:path>
            </a:pathLst>
          </a:custGeom>
          <a:solidFill>
            <a:srgbClr val="578B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9" name="文本框 106">
            <a:extLst>
              <a:ext uri="{FF2B5EF4-FFF2-40B4-BE49-F238E27FC236}">
                <a16:creationId xmlns:a16="http://schemas.microsoft.com/office/drawing/2014/main" id="{7D899AC4-3F54-DB7A-69F0-CB2493469A67}"/>
              </a:ext>
            </a:extLst>
          </p:cNvPr>
          <p:cNvSpPr txBox="1"/>
          <p:nvPr/>
        </p:nvSpPr>
        <p:spPr>
          <a:xfrm>
            <a:off x="3174814" y="2022025"/>
            <a:ext cx="1501326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buSzPct val="100000"/>
            </a:pPr>
            <a:r>
              <a:rPr lang="fr-FR" sz="1050" b="1">
                <a:solidFill>
                  <a:schemeClr val="bg1"/>
                </a:solidFill>
              </a:rPr>
              <a:t>Motivation de l’étude</a:t>
            </a:r>
          </a:p>
        </p:txBody>
      </p:sp>
      <p:sp>
        <p:nvSpPr>
          <p:cNvPr id="30" name="文本框 106">
            <a:extLst>
              <a:ext uri="{FF2B5EF4-FFF2-40B4-BE49-F238E27FC236}">
                <a16:creationId xmlns:a16="http://schemas.microsoft.com/office/drawing/2014/main" id="{CB2F49B1-D51A-3556-BEBD-78CA4540F24C}"/>
              </a:ext>
            </a:extLst>
          </p:cNvPr>
          <p:cNvSpPr txBox="1"/>
          <p:nvPr/>
        </p:nvSpPr>
        <p:spPr>
          <a:xfrm>
            <a:off x="4941648" y="2022024"/>
            <a:ext cx="3483634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50"/>
              </a:spcBef>
              <a:buSzPct val="100000"/>
            </a:pPr>
            <a:r>
              <a:rPr lang="fr-FR" altLang="zh-CN" sz="1050">
                <a:solidFill>
                  <a:schemeClr val="bg1"/>
                </a:solidFill>
              </a:rPr>
              <a:t>Mise à jour de la cartographie des risques en prenant compte des risques climatiques</a:t>
            </a: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31" name="文本框 106">
            <a:extLst>
              <a:ext uri="{FF2B5EF4-FFF2-40B4-BE49-F238E27FC236}">
                <a16:creationId xmlns:a16="http://schemas.microsoft.com/office/drawing/2014/main" id="{18912730-64E9-875A-9B34-C0DC8F2D5A33}"/>
              </a:ext>
            </a:extLst>
          </p:cNvPr>
          <p:cNvSpPr txBox="1"/>
          <p:nvPr/>
        </p:nvSpPr>
        <p:spPr>
          <a:xfrm>
            <a:off x="3748430" y="2728661"/>
            <a:ext cx="927710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buSzPct val="100000"/>
            </a:pPr>
            <a:r>
              <a:rPr lang="fr-FR" sz="1050" b="1">
                <a:solidFill>
                  <a:schemeClr val="bg1"/>
                </a:solidFill>
              </a:rPr>
              <a:t>Justification de la démarche</a:t>
            </a:r>
          </a:p>
        </p:txBody>
      </p:sp>
      <p:sp>
        <p:nvSpPr>
          <p:cNvPr id="32" name="文本框 106">
            <a:extLst>
              <a:ext uri="{FF2B5EF4-FFF2-40B4-BE49-F238E27FC236}">
                <a16:creationId xmlns:a16="http://schemas.microsoft.com/office/drawing/2014/main" id="{F07609AB-A843-CAF7-9FDE-E064EE944E17}"/>
              </a:ext>
            </a:extLst>
          </p:cNvPr>
          <p:cNvSpPr txBox="1"/>
          <p:nvPr/>
        </p:nvSpPr>
        <p:spPr>
          <a:xfrm>
            <a:off x="4937020" y="2722698"/>
            <a:ext cx="3483634" cy="3488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Choix des données et de la granularité</a:t>
            </a:r>
          </a:p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Relations physiologiques empiriques</a:t>
            </a:r>
          </a:p>
        </p:txBody>
      </p:sp>
      <p:sp>
        <p:nvSpPr>
          <p:cNvPr id="33" name="文本框 106">
            <a:extLst>
              <a:ext uri="{FF2B5EF4-FFF2-40B4-BE49-F238E27FC236}">
                <a16:creationId xmlns:a16="http://schemas.microsoft.com/office/drawing/2014/main" id="{35C1C999-BA12-A117-8B85-6A7C55865303}"/>
              </a:ext>
            </a:extLst>
          </p:cNvPr>
          <p:cNvSpPr txBox="1"/>
          <p:nvPr/>
        </p:nvSpPr>
        <p:spPr>
          <a:xfrm>
            <a:off x="3748430" y="4134789"/>
            <a:ext cx="927710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buSzPct val="100000"/>
            </a:pPr>
            <a:r>
              <a:rPr lang="fr-FR" sz="1050" b="1">
                <a:solidFill>
                  <a:schemeClr val="bg1"/>
                </a:solidFill>
              </a:rPr>
              <a:t>Projections à horizon 2070</a:t>
            </a:r>
          </a:p>
        </p:txBody>
      </p:sp>
      <p:sp>
        <p:nvSpPr>
          <p:cNvPr id="34" name="文本框 106">
            <a:extLst>
              <a:ext uri="{FF2B5EF4-FFF2-40B4-BE49-F238E27FC236}">
                <a16:creationId xmlns:a16="http://schemas.microsoft.com/office/drawing/2014/main" id="{FF12471E-5E20-5C21-764A-6DBE2EB0F850}"/>
              </a:ext>
            </a:extLst>
          </p:cNvPr>
          <p:cNvSpPr txBox="1"/>
          <p:nvPr/>
        </p:nvSpPr>
        <p:spPr>
          <a:xfrm>
            <a:off x="4941648" y="4134789"/>
            <a:ext cx="3483634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50"/>
              </a:spcBef>
              <a:buSzPct val="100000"/>
            </a:pPr>
            <a:r>
              <a:rPr lang="fr-FR" altLang="zh-CN" sz="1050">
                <a:solidFill>
                  <a:schemeClr val="bg1"/>
                </a:solidFill>
              </a:rPr>
              <a:t>Désigner des référents du changement climatique  (KPI à  utiliser). Lien avec d’autres indicateurs ESG (CSRD)</a:t>
            </a: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35" name="文本框 106">
            <a:extLst>
              <a:ext uri="{FF2B5EF4-FFF2-40B4-BE49-F238E27FC236}">
                <a16:creationId xmlns:a16="http://schemas.microsoft.com/office/drawing/2014/main" id="{203621DC-4009-F5A9-1A47-F0F09B04C04B}"/>
              </a:ext>
            </a:extLst>
          </p:cNvPr>
          <p:cNvSpPr txBox="1"/>
          <p:nvPr/>
        </p:nvSpPr>
        <p:spPr>
          <a:xfrm>
            <a:off x="3898662" y="3350932"/>
            <a:ext cx="777478" cy="48474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buSzPct val="100000"/>
            </a:pPr>
            <a:r>
              <a:rPr lang="fr-FR" sz="1050" b="1">
                <a:solidFill>
                  <a:schemeClr val="bg1"/>
                </a:solidFill>
              </a:rPr>
              <a:t>Modélisation de la mortalité</a:t>
            </a:r>
          </a:p>
        </p:txBody>
      </p:sp>
      <p:sp>
        <p:nvSpPr>
          <p:cNvPr id="36" name="文本框 106">
            <a:extLst>
              <a:ext uri="{FF2B5EF4-FFF2-40B4-BE49-F238E27FC236}">
                <a16:creationId xmlns:a16="http://schemas.microsoft.com/office/drawing/2014/main" id="{ADAD5B5F-4574-939B-4420-D1789290C236}"/>
              </a:ext>
            </a:extLst>
          </p:cNvPr>
          <p:cNvSpPr txBox="1"/>
          <p:nvPr/>
        </p:nvSpPr>
        <p:spPr>
          <a:xfrm>
            <a:off x="4937020" y="3331695"/>
            <a:ext cx="3483634" cy="5360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Cadre paramétrique</a:t>
            </a:r>
          </a:p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Comparaison des modèles proposés dans la littérature</a:t>
            </a:r>
          </a:p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Segmentation par âge, sexe et zone climatique</a:t>
            </a:r>
          </a:p>
        </p:txBody>
      </p:sp>
      <p:sp>
        <p:nvSpPr>
          <p:cNvPr id="43" name="Freeform 22">
            <a:extLst>
              <a:ext uri="{FF2B5EF4-FFF2-40B4-BE49-F238E27FC236}">
                <a16:creationId xmlns:a16="http://schemas.microsoft.com/office/drawing/2014/main" id="{7421FFA9-E073-34B4-A166-E1B1FE7018C9}"/>
              </a:ext>
            </a:extLst>
          </p:cNvPr>
          <p:cNvSpPr>
            <a:spLocks/>
          </p:cNvSpPr>
          <p:nvPr/>
        </p:nvSpPr>
        <p:spPr bwMode="auto">
          <a:xfrm>
            <a:off x="2630261" y="4493419"/>
            <a:ext cx="535781" cy="401241"/>
          </a:xfrm>
          <a:custGeom>
            <a:avLst/>
            <a:gdLst>
              <a:gd name="T0" fmla="*/ 4 w 127"/>
              <a:gd name="T1" fmla="*/ 95 h 95"/>
              <a:gd name="T2" fmla="*/ 0 w 127"/>
              <a:gd name="T3" fmla="*/ 87 h 95"/>
              <a:gd name="T4" fmla="*/ 121 w 127"/>
              <a:gd name="T5" fmla="*/ 0 h 95"/>
              <a:gd name="T6" fmla="*/ 127 w 127"/>
              <a:gd name="T7" fmla="*/ 6 h 95"/>
              <a:gd name="T8" fmla="*/ 4 w 127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95">
                <a:moveTo>
                  <a:pt x="4" y="95"/>
                </a:moveTo>
                <a:cubicBezTo>
                  <a:pt x="0" y="87"/>
                  <a:pt x="0" y="87"/>
                  <a:pt x="0" y="87"/>
                </a:cubicBezTo>
                <a:cubicBezTo>
                  <a:pt x="46" y="67"/>
                  <a:pt x="88" y="37"/>
                  <a:pt x="121" y="0"/>
                </a:cubicBezTo>
                <a:cubicBezTo>
                  <a:pt x="127" y="6"/>
                  <a:pt x="127" y="6"/>
                  <a:pt x="127" y="6"/>
                </a:cubicBezTo>
                <a:cubicBezTo>
                  <a:pt x="94" y="44"/>
                  <a:pt x="51" y="75"/>
                  <a:pt x="4" y="95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44" name="Freeform 35">
            <a:extLst>
              <a:ext uri="{FF2B5EF4-FFF2-40B4-BE49-F238E27FC236}">
                <a16:creationId xmlns:a16="http://schemas.microsoft.com/office/drawing/2014/main" id="{21F9F4E0-A601-A644-0AAA-83E4D42CB7F8}"/>
              </a:ext>
            </a:extLst>
          </p:cNvPr>
          <p:cNvSpPr>
            <a:spLocks noEditPoints="1"/>
          </p:cNvSpPr>
          <p:nvPr/>
        </p:nvSpPr>
        <p:spPr bwMode="auto">
          <a:xfrm>
            <a:off x="2363561" y="2050256"/>
            <a:ext cx="308372" cy="296466"/>
          </a:xfrm>
          <a:custGeom>
            <a:avLst/>
            <a:gdLst>
              <a:gd name="T0" fmla="*/ 37 w 73"/>
              <a:gd name="T1" fmla="*/ 70 h 70"/>
              <a:gd name="T2" fmla="*/ 26 w 73"/>
              <a:gd name="T3" fmla="*/ 68 h 70"/>
              <a:gd name="T4" fmla="*/ 5 w 73"/>
              <a:gd name="T5" fmla="*/ 51 h 70"/>
              <a:gd name="T6" fmla="*/ 3 w 73"/>
              <a:gd name="T7" fmla="*/ 24 h 70"/>
              <a:gd name="T8" fmla="*/ 37 w 73"/>
              <a:gd name="T9" fmla="*/ 0 h 70"/>
              <a:gd name="T10" fmla="*/ 47 w 73"/>
              <a:gd name="T11" fmla="*/ 2 h 70"/>
              <a:gd name="T12" fmla="*/ 68 w 73"/>
              <a:gd name="T13" fmla="*/ 19 h 70"/>
              <a:gd name="T14" fmla="*/ 70 w 73"/>
              <a:gd name="T15" fmla="*/ 46 h 70"/>
              <a:gd name="T16" fmla="*/ 37 w 73"/>
              <a:gd name="T17" fmla="*/ 70 h 70"/>
              <a:gd name="T18" fmla="*/ 37 w 73"/>
              <a:gd name="T19" fmla="*/ 9 h 70"/>
              <a:gd name="T20" fmla="*/ 12 w 73"/>
              <a:gd name="T21" fmla="*/ 27 h 70"/>
              <a:gd name="T22" fmla="*/ 13 w 73"/>
              <a:gd name="T23" fmla="*/ 47 h 70"/>
              <a:gd name="T24" fmla="*/ 29 w 73"/>
              <a:gd name="T25" fmla="*/ 60 h 70"/>
              <a:gd name="T26" fmla="*/ 37 w 73"/>
              <a:gd name="T27" fmla="*/ 61 h 70"/>
              <a:gd name="T28" fmla="*/ 61 w 73"/>
              <a:gd name="T29" fmla="*/ 43 h 70"/>
              <a:gd name="T30" fmla="*/ 60 w 73"/>
              <a:gd name="T31" fmla="*/ 23 h 70"/>
              <a:gd name="T32" fmla="*/ 45 w 73"/>
              <a:gd name="T33" fmla="*/ 10 h 70"/>
              <a:gd name="T34" fmla="*/ 37 w 73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70">
                <a:moveTo>
                  <a:pt x="37" y="70"/>
                </a:moveTo>
                <a:cubicBezTo>
                  <a:pt x="33" y="70"/>
                  <a:pt x="29" y="69"/>
                  <a:pt x="26" y="68"/>
                </a:cubicBezTo>
                <a:cubicBezTo>
                  <a:pt x="17" y="65"/>
                  <a:pt x="10" y="59"/>
                  <a:pt x="5" y="51"/>
                </a:cubicBezTo>
                <a:cubicBezTo>
                  <a:pt x="1" y="42"/>
                  <a:pt x="0" y="33"/>
                  <a:pt x="3" y="24"/>
                </a:cubicBezTo>
                <a:cubicBezTo>
                  <a:pt x="8" y="10"/>
                  <a:pt x="21" y="0"/>
                  <a:pt x="37" y="0"/>
                </a:cubicBezTo>
                <a:cubicBezTo>
                  <a:pt x="40" y="0"/>
                  <a:pt x="44" y="1"/>
                  <a:pt x="47" y="2"/>
                </a:cubicBezTo>
                <a:cubicBezTo>
                  <a:pt x="56" y="5"/>
                  <a:pt x="64" y="11"/>
                  <a:pt x="68" y="19"/>
                </a:cubicBezTo>
                <a:cubicBezTo>
                  <a:pt x="72" y="27"/>
                  <a:pt x="73" y="37"/>
                  <a:pt x="70" y="46"/>
                </a:cubicBezTo>
                <a:cubicBezTo>
                  <a:pt x="65" y="60"/>
                  <a:pt x="52" y="70"/>
                  <a:pt x="37" y="70"/>
                </a:cubicBezTo>
                <a:close/>
                <a:moveTo>
                  <a:pt x="37" y="9"/>
                </a:moveTo>
                <a:cubicBezTo>
                  <a:pt x="25" y="9"/>
                  <a:pt x="15" y="16"/>
                  <a:pt x="12" y="27"/>
                </a:cubicBezTo>
                <a:cubicBezTo>
                  <a:pt x="10" y="33"/>
                  <a:pt x="10" y="41"/>
                  <a:pt x="13" y="47"/>
                </a:cubicBezTo>
                <a:cubicBezTo>
                  <a:pt x="17" y="53"/>
                  <a:pt x="22" y="57"/>
                  <a:pt x="29" y="60"/>
                </a:cubicBezTo>
                <a:cubicBezTo>
                  <a:pt x="31" y="60"/>
                  <a:pt x="34" y="61"/>
                  <a:pt x="37" y="61"/>
                </a:cubicBezTo>
                <a:cubicBezTo>
                  <a:pt x="48" y="61"/>
                  <a:pt x="58" y="54"/>
                  <a:pt x="61" y="43"/>
                </a:cubicBezTo>
                <a:cubicBezTo>
                  <a:pt x="63" y="36"/>
                  <a:pt x="63" y="29"/>
                  <a:pt x="60" y="23"/>
                </a:cubicBezTo>
                <a:cubicBezTo>
                  <a:pt x="57" y="17"/>
                  <a:pt x="51" y="12"/>
                  <a:pt x="45" y="10"/>
                </a:cubicBezTo>
                <a:cubicBezTo>
                  <a:pt x="42" y="9"/>
                  <a:pt x="39" y="9"/>
                  <a:pt x="37" y="9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9440F77E-8709-A910-1856-952FD9B46EBD}"/>
              </a:ext>
            </a:extLst>
          </p:cNvPr>
          <p:cNvSpPr>
            <a:spLocks/>
          </p:cNvSpPr>
          <p:nvPr/>
        </p:nvSpPr>
        <p:spPr bwMode="auto">
          <a:xfrm>
            <a:off x="1184842" y="2558654"/>
            <a:ext cx="891779" cy="2019300"/>
          </a:xfrm>
          <a:custGeom>
            <a:avLst/>
            <a:gdLst>
              <a:gd name="T0" fmla="*/ 211 w 211"/>
              <a:gd name="T1" fmla="*/ 0 h 477"/>
              <a:gd name="T2" fmla="*/ 211 w 211"/>
              <a:gd name="T3" fmla="*/ 464 h 477"/>
              <a:gd name="T4" fmla="*/ 174 w 211"/>
              <a:gd name="T5" fmla="*/ 464 h 477"/>
              <a:gd name="T6" fmla="*/ 152 w 211"/>
              <a:gd name="T7" fmla="*/ 430 h 477"/>
              <a:gd name="T8" fmla="*/ 51 w 211"/>
              <a:gd name="T9" fmla="*/ 424 h 477"/>
              <a:gd name="T10" fmla="*/ 44 w 211"/>
              <a:gd name="T11" fmla="*/ 378 h 477"/>
              <a:gd name="T12" fmla="*/ 33 w 211"/>
              <a:gd name="T13" fmla="*/ 356 h 477"/>
              <a:gd name="T14" fmla="*/ 36 w 211"/>
              <a:gd name="T15" fmla="*/ 345 h 477"/>
              <a:gd name="T16" fmla="*/ 28 w 211"/>
              <a:gd name="T17" fmla="*/ 333 h 477"/>
              <a:gd name="T18" fmla="*/ 28 w 211"/>
              <a:gd name="T19" fmla="*/ 299 h 477"/>
              <a:gd name="T20" fmla="*/ 5 w 211"/>
              <a:gd name="T21" fmla="*/ 292 h 477"/>
              <a:gd name="T22" fmla="*/ 33 w 211"/>
              <a:gd name="T23" fmla="*/ 214 h 477"/>
              <a:gd name="T24" fmla="*/ 211 w 211"/>
              <a:gd name="T25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" h="477">
                <a:moveTo>
                  <a:pt x="211" y="0"/>
                </a:moveTo>
                <a:cubicBezTo>
                  <a:pt x="211" y="464"/>
                  <a:pt x="211" y="464"/>
                  <a:pt x="211" y="464"/>
                </a:cubicBezTo>
                <a:cubicBezTo>
                  <a:pt x="184" y="473"/>
                  <a:pt x="177" y="477"/>
                  <a:pt x="174" y="464"/>
                </a:cubicBezTo>
                <a:cubicBezTo>
                  <a:pt x="170" y="450"/>
                  <a:pt x="165" y="429"/>
                  <a:pt x="152" y="430"/>
                </a:cubicBezTo>
                <a:cubicBezTo>
                  <a:pt x="108" y="431"/>
                  <a:pt x="64" y="431"/>
                  <a:pt x="51" y="424"/>
                </a:cubicBezTo>
                <a:cubicBezTo>
                  <a:pt x="38" y="417"/>
                  <a:pt x="46" y="385"/>
                  <a:pt x="44" y="378"/>
                </a:cubicBezTo>
                <a:cubicBezTo>
                  <a:pt x="41" y="371"/>
                  <a:pt x="34" y="361"/>
                  <a:pt x="33" y="356"/>
                </a:cubicBezTo>
                <a:cubicBezTo>
                  <a:pt x="32" y="350"/>
                  <a:pt x="36" y="345"/>
                  <a:pt x="36" y="345"/>
                </a:cubicBezTo>
                <a:cubicBezTo>
                  <a:pt x="36" y="345"/>
                  <a:pt x="32" y="341"/>
                  <a:pt x="28" y="333"/>
                </a:cubicBezTo>
                <a:cubicBezTo>
                  <a:pt x="24" y="324"/>
                  <a:pt x="30" y="305"/>
                  <a:pt x="28" y="299"/>
                </a:cubicBezTo>
                <a:cubicBezTo>
                  <a:pt x="27" y="294"/>
                  <a:pt x="10" y="299"/>
                  <a:pt x="5" y="292"/>
                </a:cubicBezTo>
                <a:cubicBezTo>
                  <a:pt x="0" y="284"/>
                  <a:pt x="32" y="225"/>
                  <a:pt x="33" y="214"/>
                </a:cubicBezTo>
                <a:cubicBezTo>
                  <a:pt x="34" y="203"/>
                  <a:pt x="24" y="0"/>
                  <a:pt x="211" y="0"/>
                </a:cubicBezTo>
                <a:close/>
              </a:path>
            </a:pathLst>
          </a:custGeom>
          <a:solidFill>
            <a:srgbClr val="0047E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6E4A06B7-5422-48C2-0587-9DC3E33C0CAE}"/>
              </a:ext>
            </a:extLst>
          </p:cNvPr>
          <p:cNvGrpSpPr/>
          <p:nvPr/>
        </p:nvGrpSpPr>
        <p:grpSpPr>
          <a:xfrm>
            <a:off x="2244321" y="3892154"/>
            <a:ext cx="567000" cy="540000"/>
            <a:chOff x="9887149" y="918179"/>
            <a:chExt cx="361670" cy="361333"/>
          </a:xfrm>
          <a:solidFill>
            <a:srgbClr val="0040D0"/>
          </a:solidFill>
        </p:grpSpPr>
        <p:sp>
          <p:nvSpPr>
            <p:cNvPr id="49" name="Graphic 4">
              <a:extLst>
                <a:ext uri="{FF2B5EF4-FFF2-40B4-BE49-F238E27FC236}">
                  <a16:creationId xmlns:a16="http://schemas.microsoft.com/office/drawing/2014/main" id="{37C3BD22-A238-6237-7D95-7036FEDC32D0}"/>
                </a:ext>
              </a:extLst>
            </p:cNvPr>
            <p:cNvSpPr/>
            <p:nvPr/>
          </p:nvSpPr>
          <p:spPr>
            <a:xfrm>
              <a:off x="9887149" y="918179"/>
              <a:ext cx="361670" cy="361333"/>
            </a:xfrm>
            <a:custGeom>
              <a:avLst/>
              <a:gdLst>
                <a:gd name="connsiteX0" fmla="*/ 180835 w 361670"/>
                <a:gd name="connsiteY0" fmla="*/ 349204 h 361333"/>
                <a:gd name="connsiteX1" fmla="*/ 12780 w 361670"/>
                <a:gd name="connsiteY1" fmla="*/ 181305 h 361333"/>
                <a:gd name="connsiteX2" fmla="*/ 180835 w 361670"/>
                <a:gd name="connsiteY2" fmla="*/ 13406 h 361333"/>
                <a:gd name="connsiteX3" fmla="*/ 348890 w 361670"/>
                <a:gd name="connsiteY3" fmla="*/ 181305 h 361333"/>
                <a:gd name="connsiteX4" fmla="*/ 180835 w 361670"/>
                <a:gd name="connsiteY4" fmla="*/ 349204 h 361333"/>
                <a:gd name="connsiteX5" fmla="*/ 180835 w 361670"/>
                <a:gd name="connsiteY5" fmla="*/ 0 h 361333"/>
                <a:gd name="connsiteX6" fmla="*/ 0 w 361670"/>
                <a:gd name="connsiteY6" fmla="*/ 180667 h 361333"/>
                <a:gd name="connsiteX7" fmla="*/ 180835 w 361670"/>
                <a:gd name="connsiteY7" fmla="*/ 361333 h 361333"/>
                <a:gd name="connsiteX8" fmla="*/ 361670 w 361670"/>
                <a:gd name="connsiteY8" fmla="*/ 180667 h 361333"/>
                <a:gd name="connsiteX9" fmla="*/ 180835 w 361670"/>
                <a:gd name="connsiteY9" fmla="*/ 0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0" y="88737"/>
                    <a:pt x="348890" y="181305"/>
                  </a:cubicBezTo>
                  <a:cubicBezTo>
                    <a:pt x="348890" y="273234"/>
                    <a:pt x="273489" y="349204"/>
                    <a:pt x="180835" y="349204"/>
                  </a:cubicBezTo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1157" y="0"/>
                    <a:pt x="180835" y="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Graphic 4">
              <a:extLst>
                <a:ext uri="{FF2B5EF4-FFF2-40B4-BE49-F238E27FC236}">
                  <a16:creationId xmlns:a16="http://schemas.microsoft.com/office/drawing/2014/main" id="{32F2D1C2-04A7-6FB9-FC8F-6FF06A3D123B}"/>
                </a:ext>
              </a:extLst>
            </p:cNvPr>
            <p:cNvSpPr/>
            <p:nvPr/>
          </p:nvSpPr>
          <p:spPr>
            <a:xfrm>
              <a:off x="9954244" y="1012023"/>
              <a:ext cx="226872" cy="173644"/>
            </a:xfrm>
            <a:custGeom>
              <a:avLst/>
              <a:gdLst>
                <a:gd name="connsiteX0" fmla="*/ 214702 w 226872"/>
                <a:gd name="connsiteY0" fmla="*/ 145555 h 173644"/>
                <a:gd name="connsiteX1" fmla="*/ 195532 w 226872"/>
                <a:gd name="connsiteY1" fmla="*/ 145555 h 173644"/>
                <a:gd name="connsiteX2" fmla="*/ 175084 w 226872"/>
                <a:gd name="connsiteY2" fmla="*/ 130233 h 173644"/>
                <a:gd name="connsiteX3" fmla="*/ 166138 w 226872"/>
                <a:gd name="connsiteY3" fmla="*/ 132149 h 173644"/>
                <a:gd name="connsiteX4" fmla="*/ 166138 w 226872"/>
                <a:gd name="connsiteY4" fmla="*/ 81715 h 173644"/>
                <a:gd name="connsiteX5" fmla="*/ 205756 w 226872"/>
                <a:gd name="connsiteY5" fmla="*/ 81715 h 173644"/>
                <a:gd name="connsiteX6" fmla="*/ 214702 w 226872"/>
                <a:gd name="connsiteY6" fmla="*/ 90653 h 173644"/>
                <a:gd name="connsiteX7" fmla="*/ 214702 w 226872"/>
                <a:gd name="connsiteY7" fmla="*/ 145555 h 173644"/>
                <a:gd name="connsiteX8" fmla="*/ 175084 w 226872"/>
                <a:gd name="connsiteY8" fmla="*/ 160876 h 173644"/>
                <a:gd name="connsiteX9" fmla="*/ 166138 w 226872"/>
                <a:gd name="connsiteY9" fmla="*/ 151939 h 173644"/>
                <a:gd name="connsiteX10" fmla="*/ 175084 w 226872"/>
                <a:gd name="connsiteY10" fmla="*/ 143001 h 173644"/>
                <a:gd name="connsiteX11" fmla="*/ 184030 w 226872"/>
                <a:gd name="connsiteY11" fmla="*/ 151939 h 173644"/>
                <a:gd name="connsiteX12" fmla="*/ 175084 w 226872"/>
                <a:gd name="connsiteY12" fmla="*/ 160876 h 173644"/>
                <a:gd name="connsiteX13" fmla="*/ 44730 w 226872"/>
                <a:gd name="connsiteY13" fmla="*/ 160876 h 173644"/>
                <a:gd name="connsiteX14" fmla="*/ 35783 w 226872"/>
                <a:gd name="connsiteY14" fmla="*/ 151939 h 173644"/>
                <a:gd name="connsiteX15" fmla="*/ 44730 w 226872"/>
                <a:gd name="connsiteY15" fmla="*/ 143001 h 173644"/>
                <a:gd name="connsiteX16" fmla="*/ 53675 w 226872"/>
                <a:gd name="connsiteY16" fmla="*/ 151939 h 173644"/>
                <a:gd name="connsiteX17" fmla="*/ 44730 w 226872"/>
                <a:gd name="connsiteY17" fmla="*/ 160876 h 173644"/>
                <a:gd name="connsiteX18" fmla="*/ 12780 w 226872"/>
                <a:gd name="connsiteY18" fmla="*/ 35750 h 173644"/>
                <a:gd name="connsiteX19" fmla="*/ 153358 w 226872"/>
                <a:gd name="connsiteY19" fmla="*/ 35750 h 173644"/>
                <a:gd name="connsiteX20" fmla="*/ 153358 w 226872"/>
                <a:gd name="connsiteY20" fmla="*/ 145555 h 173644"/>
                <a:gd name="connsiteX21" fmla="*/ 65177 w 226872"/>
                <a:gd name="connsiteY21" fmla="*/ 145555 h 173644"/>
                <a:gd name="connsiteX22" fmla="*/ 44730 w 226872"/>
                <a:gd name="connsiteY22" fmla="*/ 130233 h 173644"/>
                <a:gd name="connsiteX23" fmla="*/ 24281 w 226872"/>
                <a:gd name="connsiteY23" fmla="*/ 145555 h 173644"/>
                <a:gd name="connsiteX24" fmla="*/ 12780 w 226872"/>
                <a:gd name="connsiteY24" fmla="*/ 145555 h 173644"/>
                <a:gd name="connsiteX25" fmla="*/ 12780 w 226872"/>
                <a:gd name="connsiteY25" fmla="*/ 35750 h 173644"/>
                <a:gd name="connsiteX26" fmla="*/ 120130 w 226872"/>
                <a:gd name="connsiteY26" fmla="*/ 21706 h 173644"/>
                <a:gd name="connsiteX27" fmla="*/ 129076 w 226872"/>
                <a:gd name="connsiteY27" fmla="*/ 12768 h 173644"/>
                <a:gd name="connsiteX28" fmla="*/ 138022 w 226872"/>
                <a:gd name="connsiteY28" fmla="*/ 21706 h 173644"/>
                <a:gd name="connsiteX29" fmla="*/ 138022 w 226872"/>
                <a:gd name="connsiteY29" fmla="*/ 22982 h 173644"/>
                <a:gd name="connsiteX30" fmla="*/ 119492 w 226872"/>
                <a:gd name="connsiteY30" fmla="*/ 22982 h 173644"/>
                <a:gd name="connsiteX31" fmla="*/ 120130 w 226872"/>
                <a:gd name="connsiteY31" fmla="*/ 21706 h 173644"/>
                <a:gd name="connsiteX32" fmla="*/ 205756 w 226872"/>
                <a:gd name="connsiteY32" fmla="*/ 68947 h 173644"/>
                <a:gd name="connsiteX33" fmla="*/ 166138 w 226872"/>
                <a:gd name="connsiteY33" fmla="*/ 68947 h 173644"/>
                <a:gd name="connsiteX34" fmla="*/ 166138 w 226872"/>
                <a:gd name="connsiteY34" fmla="*/ 29366 h 173644"/>
                <a:gd name="connsiteX35" fmla="*/ 159748 w 226872"/>
                <a:gd name="connsiteY35" fmla="*/ 22982 h 173644"/>
                <a:gd name="connsiteX36" fmla="*/ 150802 w 226872"/>
                <a:gd name="connsiteY36" fmla="*/ 22982 h 173644"/>
                <a:gd name="connsiteX37" fmla="*/ 150802 w 226872"/>
                <a:gd name="connsiteY37" fmla="*/ 21706 h 173644"/>
                <a:gd name="connsiteX38" fmla="*/ 129076 w 226872"/>
                <a:gd name="connsiteY38" fmla="*/ 0 h 173644"/>
                <a:gd name="connsiteX39" fmla="*/ 107350 w 226872"/>
                <a:gd name="connsiteY39" fmla="*/ 21706 h 173644"/>
                <a:gd name="connsiteX40" fmla="*/ 107350 w 226872"/>
                <a:gd name="connsiteY40" fmla="*/ 22982 h 173644"/>
                <a:gd name="connsiteX41" fmla="*/ 6390 w 226872"/>
                <a:gd name="connsiteY41" fmla="*/ 22982 h 173644"/>
                <a:gd name="connsiteX42" fmla="*/ 0 w 226872"/>
                <a:gd name="connsiteY42" fmla="*/ 29366 h 173644"/>
                <a:gd name="connsiteX43" fmla="*/ 0 w 226872"/>
                <a:gd name="connsiteY43" fmla="*/ 151939 h 173644"/>
                <a:gd name="connsiteX44" fmla="*/ 6390 w 226872"/>
                <a:gd name="connsiteY44" fmla="*/ 158323 h 173644"/>
                <a:gd name="connsiteX45" fmla="*/ 24281 w 226872"/>
                <a:gd name="connsiteY45" fmla="*/ 158323 h 173644"/>
                <a:gd name="connsiteX46" fmla="*/ 44730 w 226872"/>
                <a:gd name="connsiteY46" fmla="*/ 173644 h 173644"/>
                <a:gd name="connsiteX47" fmla="*/ 65177 w 226872"/>
                <a:gd name="connsiteY47" fmla="*/ 158323 h 173644"/>
                <a:gd name="connsiteX48" fmla="*/ 153997 w 226872"/>
                <a:gd name="connsiteY48" fmla="*/ 158323 h 173644"/>
                <a:gd name="connsiteX49" fmla="*/ 174445 w 226872"/>
                <a:gd name="connsiteY49" fmla="*/ 173644 h 173644"/>
                <a:gd name="connsiteX50" fmla="*/ 194893 w 226872"/>
                <a:gd name="connsiteY50" fmla="*/ 158323 h 173644"/>
                <a:gd name="connsiteX51" fmla="*/ 220453 w 226872"/>
                <a:gd name="connsiteY51" fmla="*/ 158323 h 173644"/>
                <a:gd name="connsiteX52" fmla="*/ 226843 w 226872"/>
                <a:gd name="connsiteY52" fmla="*/ 151939 h 173644"/>
                <a:gd name="connsiteX53" fmla="*/ 226843 w 226872"/>
                <a:gd name="connsiteY53" fmla="*/ 90653 h 173644"/>
                <a:gd name="connsiteX54" fmla="*/ 205756 w 226872"/>
                <a:gd name="connsiteY54" fmla="*/ 68947 h 17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872" h="173644">
                  <a:moveTo>
                    <a:pt x="214702" y="145555"/>
                  </a:moveTo>
                  <a:lnTo>
                    <a:pt x="195532" y="145555"/>
                  </a:lnTo>
                  <a:cubicBezTo>
                    <a:pt x="192976" y="136617"/>
                    <a:pt x="184669" y="130233"/>
                    <a:pt x="175084" y="130233"/>
                  </a:cubicBezTo>
                  <a:cubicBezTo>
                    <a:pt x="171889" y="130233"/>
                    <a:pt x="168694" y="130872"/>
                    <a:pt x="166138" y="132149"/>
                  </a:cubicBezTo>
                  <a:lnTo>
                    <a:pt x="166138" y="81715"/>
                  </a:lnTo>
                  <a:lnTo>
                    <a:pt x="205756" y="81715"/>
                  </a:lnTo>
                  <a:cubicBezTo>
                    <a:pt x="210868" y="81715"/>
                    <a:pt x="214702" y="85545"/>
                    <a:pt x="214702" y="90653"/>
                  </a:cubicBezTo>
                  <a:lnTo>
                    <a:pt x="214702" y="145555"/>
                  </a:lnTo>
                  <a:close/>
                  <a:moveTo>
                    <a:pt x="175084" y="160876"/>
                  </a:moveTo>
                  <a:cubicBezTo>
                    <a:pt x="169972" y="160876"/>
                    <a:pt x="166138" y="157046"/>
                    <a:pt x="166138" y="151939"/>
                  </a:cubicBezTo>
                  <a:cubicBezTo>
                    <a:pt x="166138" y="146832"/>
                    <a:pt x="169972" y="143001"/>
                    <a:pt x="175084" y="143001"/>
                  </a:cubicBezTo>
                  <a:cubicBezTo>
                    <a:pt x="180196" y="143001"/>
                    <a:pt x="184030" y="146832"/>
                    <a:pt x="184030" y="151939"/>
                  </a:cubicBezTo>
                  <a:cubicBezTo>
                    <a:pt x="184030" y="157046"/>
                    <a:pt x="180196" y="160876"/>
                    <a:pt x="175084" y="160876"/>
                  </a:cubicBezTo>
                  <a:moveTo>
                    <a:pt x="44730" y="160876"/>
                  </a:moveTo>
                  <a:cubicBezTo>
                    <a:pt x="39617" y="160876"/>
                    <a:pt x="35783" y="157046"/>
                    <a:pt x="35783" y="151939"/>
                  </a:cubicBezTo>
                  <a:cubicBezTo>
                    <a:pt x="35783" y="146832"/>
                    <a:pt x="39617" y="143001"/>
                    <a:pt x="44730" y="143001"/>
                  </a:cubicBezTo>
                  <a:cubicBezTo>
                    <a:pt x="49841" y="143001"/>
                    <a:pt x="53675" y="146832"/>
                    <a:pt x="53675" y="151939"/>
                  </a:cubicBezTo>
                  <a:cubicBezTo>
                    <a:pt x="53675" y="157046"/>
                    <a:pt x="49841" y="160876"/>
                    <a:pt x="44730" y="160876"/>
                  </a:cubicBezTo>
                  <a:moveTo>
                    <a:pt x="12780" y="35750"/>
                  </a:moveTo>
                  <a:lnTo>
                    <a:pt x="153358" y="35750"/>
                  </a:lnTo>
                  <a:lnTo>
                    <a:pt x="153358" y="145555"/>
                  </a:lnTo>
                  <a:lnTo>
                    <a:pt x="65177" y="145555"/>
                  </a:lnTo>
                  <a:cubicBezTo>
                    <a:pt x="62621" y="136617"/>
                    <a:pt x="54314" y="130233"/>
                    <a:pt x="44730" y="130233"/>
                  </a:cubicBezTo>
                  <a:cubicBezTo>
                    <a:pt x="35145" y="130233"/>
                    <a:pt x="26837" y="136617"/>
                    <a:pt x="24281" y="145555"/>
                  </a:cubicBezTo>
                  <a:lnTo>
                    <a:pt x="12780" y="145555"/>
                  </a:lnTo>
                  <a:lnTo>
                    <a:pt x="12780" y="35750"/>
                  </a:lnTo>
                  <a:close/>
                  <a:moveTo>
                    <a:pt x="120130" y="21706"/>
                  </a:moveTo>
                  <a:cubicBezTo>
                    <a:pt x="120130" y="16598"/>
                    <a:pt x="123964" y="12768"/>
                    <a:pt x="129076" y="12768"/>
                  </a:cubicBezTo>
                  <a:cubicBezTo>
                    <a:pt x="134189" y="12768"/>
                    <a:pt x="138022" y="16598"/>
                    <a:pt x="138022" y="21706"/>
                  </a:cubicBezTo>
                  <a:cubicBezTo>
                    <a:pt x="138022" y="22344"/>
                    <a:pt x="138022" y="22344"/>
                    <a:pt x="138022" y="22982"/>
                  </a:cubicBezTo>
                  <a:lnTo>
                    <a:pt x="119492" y="22982"/>
                  </a:lnTo>
                  <a:cubicBezTo>
                    <a:pt x="120130" y="22982"/>
                    <a:pt x="120130" y="22344"/>
                    <a:pt x="120130" y="21706"/>
                  </a:cubicBezTo>
                  <a:moveTo>
                    <a:pt x="205756" y="68947"/>
                  </a:moveTo>
                  <a:lnTo>
                    <a:pt x="166138" y="68947"/>
                  </a:lnTo>
                  <a:lnTo>
                    <a:pt x="166138" y="29366"/>
                  </a:lnTo>
                  <a:cubicBezTo>
                    <a:pt x="166138" y="25536"/>
                    <a:pt x="163582" y="22982"/>
                    <a:pt x="159748" y="22982"/>
                  </a:cubicBezTo>
                  <a:lnTo>
                    <a:pt x="150802" y="22982"/>
                  </a:lnTo>
                  <a:cubicBezTo>
                    <a:pt x="150802" y="22344"/>
                    <a:pt x="150802" y="22344"/>
                    <a:pt x="150802" y="21706"/>
                  </a:cubicBezTo>
                  <a:cubicBezTo>
                    <a:pt x="150802" y="9576"/>
                    <a:pt x="141217" y="0"/>
                    <a:pt x="129076" y="0"/>
                  </a:cubicBezTo>
                  <a:cubicBezTo>
                    <a:pt x="116935" y="0"/>
                    <a:pt x="107350" y="9576"/>
                    <a:pt x="107350" y="21706"/>
                  </a:cubicBezTo>
                  <a:cubicBezTo>
                    <a:pt x="107350" y="22344"/>
                    <a:pt x="107350" y="22344"/>
                    <a:pt x="107350" y="22982"/>
                  </a:cubicBezTo>
                  <a:lnTo>
                    <a:pt x="6390" y="22982"/>
                  </a:lnTo>
                  <a:cubicBezTo>
                    <a:pt x="2555" y="22982"/>
                    <a:pt x="0" y="25536"/>
                    <a:pt x="0" y="29366"/>
                  </a:cubicBezTo>
                  <a:lnTo>
                    <a:pt x="0" y="151939"/>
                  </a:lnTo>
                  <a:cubicBezTo>
                    <a:pt x="0" y="155769"/>
                    <a:pt x="2555" y="158323"/>
                    <a:pt x="6390" y="158323"/>
                  </a:cubicBezTo>
                  <a:lnTo>
                    <a:pt x="24281" y="158323"/>
                  </a:lnTo>
                  <a:cubicBezTo>
                    <a:pt x="26837" y="167260"/>
                    <a:pt x="35145" y="173644"/>
                    <a:pt x="44730" y="173644"/>
                  </a:cubicBezTo>
                  <a:cubicBezTo>
                    <a:pt x="54314" y="173644"/>
                    <a:pt x="62621" y="167260"/>
                    <a:pt x="65177" y="158323"/>
                  </a:cubicBezTo>
                  <a:lnTo>
                    <a:pt x="153997" y="158323"/>
                  </a:lnTo>
                  <a:cubicBezTo>
                    <a:pt x="156553" y="167260"/>
                    <a:pt x="164860" y="173644"/>
                    <a:pt x="174445" y="173644"/>
                  </a:cubicBezTo>
                  <a:cubicBezTo>
                    <a:pt x="184030" y="173644"/>
                    <a:pt x="192337" y="167260"/>
                    <a:pt x="194893" y="158323"/>
                  </a:cubicBezTo>
                  <a:lnTo>
                    <a:pt x="220453" y="158323"/>
                  </a:lnTo>
                  <a:cubicBezTo>
                    <a:pt x="224287" y="158323"/>
                    <a:pt x="226843" y="155769"/>
                    <a:pt x="226843" y="151939"/>
                  </a:cubicBezTo>
                  <a:lnTo>
                    <a:pt x="226843" y="90653"/>
                  </a:lnTo>
                  <a:cubicBezTo>
                    <a:pt x="227482" y="78523"/>
                    <a:pt x="217897" y="68947"/>
                    <a:pt x="205756" y="68947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Graphic 4">
              <a:extLst>
                <a:ext uri="{FF2B5EF4-FFF2-40B4-BE49-F238E27FC236}">
                  <a16:creationId xmlns:a16="http://schemas.microsoft.com/office/drawing/2014/main" id="{A1AA16BB-2FC9-35C9-44C9-3A653BF12EE8}"/>
                </a:ext>
              </a:extLst>
            </p:cNvPr>
            <p:cNvSpPr/>
            <p:nvPr/>
          </p:nvSpPr>
          <p:spPr>
            <a:xfrm>
              <a:off x="10007919" y="1065649"/>
              <a:ext cx="58787" cy="58732"/>
            </a:xfrm>
            <a:custGeom>
              <a:avLst/>
              <a:gdLst>
                <a:gd name="connsiteX0" fmla="*/ 6390 w 58787"/>
                <a:gd name="connsiteY0" fmla="*/ 35750 h 58732"/>
                <a:gd name="connsiteX1" fmla="*/ 23004 w 58787"/>
                <a:gd name="connsiteY1" fmla="*/ 35750 h 58732"/>
                <a:gd name="connsiteX2" fmla="*/ 23004 w 58787"/>
                <a:gd name="connsiteY2" fmla="*/ 52349 h 58732"/>
                <a:gd name="connsiteX3" fmla="*/ 29394 w 58787"/>
                <a:gd name="connsiteY3" fmla="*/ 58733 h 58732"/>
                <a:gd name="connsiteX4" fmla="*/ 35784 w 58787"/>
                <a:gd name="connsiteY4" fmla="*/ 52349 h 58732"/>
                <a:gd name="connsiteX5" fmla="*/ 35784 w 58787"/>
                <a:gd name="connsiteY5" fmla="*/ 35750 h 58732"/>
                <a:gd name="connsiteX6" fmla="*/ 52398 w 58787"/>
                <a:gd name="connsiteY6" fmla="*/ 35750 h 58732"/>
                <a:gd name="connsiteX7" fmla="*/ 58788 w 58787"/>
                <a:gd name="connsiteY7" fmla="*/ 29366 h 58732"/>
                <a:gd name="connsiteX8" fmla="*/ 52398 w 58787"/>
                <a:gd name="connsiteY8" fmla="*/ 22982 h 58732"/>
                <a:gd name="connsiteX9" fmla="*/ 35784 w 58787"/>
                <a:gd name="connsiteY9" fmla="*/ 22982 h 58732"/>
                <a:gd name="connsiteX10" fmla="*/ 35784 w 58787"/>
                <a:gd name="connsiteY10" fmla="*/ 6384 h 58732"/>
                <a:gd name="connsiteX11" fmla="*/ 29394 w 58787"/>
                <a:gd name="connsiteY11" fmla="*/ 0 h 58732"/>
                <a:gd name="connsiteX12" fmla="*/ 23004 w 58787"/>
                <a:gd name="connsiteY12" fmla="*/ 6384 h 58732"/>
                <a:gd name="connsiteX13" fmla="*/ 23004 w 58787"/>
                <a:gd name="connsiteY13" fmla="*/ 22982 h 58732"/>
                <a:gd name="connsiteX14" fmla="*/ 6390 w 58787"/>
                <a:gd name="connsiteY14" fmla="*/ 22982 h 58732"/>
                <a:gd name="connsiteX15" fmla="*/ 0 w 58787"/>
                <a:gd name="connsiteY15" fmla="*/ 29366 h 58732"/>
                <a:gd name="connsiteX16" fmla="*/ 6390 w 58787"/>
                <a:gd name="connsiteY16" fmla="*/ 3575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787" h="58732">
                  <a:moveTo>
                    <a:pt x="6390" y="35750"/>
                  </a:moveTo>
                  <a:lnTo>
                    <a:pt x="23004" y="35750"/>
                  </a:lnTo>
                  <a:lnTo>
                    <a:pt x="23004" y="52349"/>
                  </a:lnTo>
                  <a:cubicBezTo>
                    <a:pt x="23004" y="56179"/>
                    <a:pt x="25560" y="58733"/>
                    <a:pt x="29394" y="58733"/>
                  </a:cubicBezTo>
                  <a:cubicBezTo>
                    <a:pt x="33228" y="58733"/>
                    <a:pt x="35784" y="56179"/>
                    <a:pt x="35784" y="52349"/>
                  </a:cubicBezTo>
                  <a:lnTo>
                    <a:pt x="35784" y="35750"/>
                  </a:lnTo>
                  <a:lnTo>
                    <a:pt x="52398" y="35750"/>
                  </a:lnTo>
                  <a:cubicBezTo>
                    <a:pt x="56232" y="35750"/>
                    <a:pt x="58788" y="33197"/>
                    <a:pt x="58788" y="29366"/>
                  </a:cubicBezTo>
                  <a:cubicBezTo>
                    <a:pt x="58788" y="25536"/>
                    <a:pt x="56232" y="22982"/>
                    <a:pt x="52398" y="22982"/>
                  </a:cubicBezTo>
                  <a:lnTo>
                    <a:pt x="35784" y="22982"/>
                  </a:lnTo>
                  <a:lnTo>
                    <a:pt x="35784" y="6384"/>
                  </a:lnTo>
                  <a:cubicBezTo>
                    <a:pt x="35784" y="2554"/>
                    <a:pt x="33228" y="0"/>
                    <a:pt x="29394" y="0"/>
                  </a:cubicBezTo>
                  <a:cubicBezTo>
                    <a:pt x="25560" y="0"/>
                    <a:pt x="23004" y="2554"/>
                    <a:pt x="23004" y="6384"/>
                  </a:cubicBezTo>
                  <a:lnTo>
                    <a:pt x="23004" y="22982"/>
                  </a:lnTo>
                  <a:lnTo>
                    <a:pt x="6390" y="22982"/>
                  </a:lnTo>
                  <a:cubicBezTo>
                    <a:pt x="2556" y="22982"/>
                    <a:pt x="0" y="25536"/>
                    <a:pt x="0" y="29366"/>
                  </a:cubicBezTo>
                  <a:cubicBezTo>
                    <a:pt x="0" y="33197"/>
                    <a:pt x="2556" y="35750"/>
                    <a:pt x="6390" y="3575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59" name="Groupe 4">
            <a:extLst>
              <a:ext uri="{FF2B5EF4-FFF2-40B4-BE49-F238E27FC236}">
                <a16:creationId xmlns:a16="http://schemas.microsoft.com/office/drawing/2014/main" id="{0196AD76-AAB6-B9B5-4A31-1313406B8805}"/>
              </a:ext>
            </a:extLst>
          </p:cNvPr>
          <p:cNvGrpSpPr/>
          <p:nvPr/>
        </p:nvGrpSpPr>
        <p:grpSpPr>
          <a:xfrm>
            <a:off x="2239202" y="2569640"/>
            <a:ext cx="567000" cy="540000"/>
            <a:chOff x="2985602" y="2283187"/>
            <a:chExt cx="756000" cy="720000"/>
          </a:xfrm>
          <a:solidFill>
            <a:srgbClr val="578BFF"/>
          </a:solidFill>
        </p:grpSpPr>
        <p:grpSp>
          <p:nvGrpSpPr>
            <p:cNvPr id="60" name="Groupe 1">
              <a:extLst>
                <a:ext uri="{FF2B5EF4-FFF2-40B4-BE49-F238E27FC236}">
                  <a16:creationId xmlns:a16="http://schemas.microsoft.com/office/drawing/2014/main" id="{ACE9EDB8-8288-D421-69B3-9CE8B2951820}"/>
                </a:ext>
              </a:extLst>
            </p:cNvPr>
            <p:cNvGrpSpPr/>
            <p:nvPr/>
          </p:nvGrpSpPr>
          <p:grpSpPr>
            <a:xfrm>
              <a:off x="2985602" y="2283187"/>
              <a:ext cx="756000" cy="720000"/>
              <a:chOff x="2985602" y="2283187"/>
              <a:chExt cx="756000" cy="720000"/>
            </a:xfrm>
            <a:grpFill/>
          </p:grpSpPr>
          <p:grpSp>
            <p:nvGrpSpPr>
              <p:cNvPr id="62" name="Graphic 4">
                <a:extLst>
                  <a:ext uri="{FF2B5EF4-FFF2-40B4-BE49-F238E27FC236}">
                    <a16:creationId xmlns:a16="http://schemas.microsoft.com/office/drawing/2014/main" id="{D0CAF62E-1958-F531-AEBF-E55593B84364}"/>
                  </a:ext>
                </a:extLst>
              </p:cNvPr>
              <p:cNvGrpSpPr/>
              <p:nvPr/>
            </p:nvGrpSpPr>
            <p:grpSpPr>
              <a:xfrm>
                <a:off x="2985602" y="2283187"/>
                <a:ext cx="756000" cy="720000"/>
                <a:chOff x="8841116" y="918179"/>
                <a:chExt cx="361674" cy="361333"/>
              </a:xfrm>
              <a:grpFill/>
            </p:grpSpPr>
            <p:sp>
              <p:nvSpPr>
                <p:cNvPr id="64" name="Graphic 4">
                  <a:extLst>
                    <a:ext uri="{FF2B5EF4-FFF2-40B4-BE49-F238E27FC236}">
                      <a16:creationId xmlns:a16="http://schemas.microsoft.com/office/drawing/2014/main" id="{0A77CEDE-67E4-9D07-1A3A-C1ABFA37FC3F}"/>
                    </a:ext>
                  </a:extLst>
                </p:cNvPr>
                <p:cNvSpPr/>
                <p:nvPr/>
              </p:nvSpPr>
              <p:spPr>
                <a:xfrm>
                  <a:off x="8841116" y="918179"/>
                  <a:ext cx="361674" cy="361333"/>
                </a:xfrm>
                <a:custGeom>
                  <a:avLst/>
                  <a:gdLst>
                    <a:gd name="connsiteX0" fmla="*/ 180836 w 361674"/>
                    <a:gd name="connsiteY0" fmla="*/ 0 h 361333"/>
                    <a:gd name="connsiteX1" fmla="*/ 0 w 361674"/>
                    <a:gd name="connsiteY1" fmla="*/ 180667 h 361333"/>
                    <a:gd name="connsiteX2" fmla="*/ 180836 w 361674"/>
                    <a:gd name="connsiteY2" fmla="*/ 361333 h 361333"/>
                    <a:gd name="connsiteX3" fmla="*/ 361670 w 361674"/>
                    <a:gd name="connsiteY3" fmla="*/ 180667 h 361333"/>
                    <a:gd name="connsiteX4" fmla="*/ 180836 w 361674"/>
                    <a:gd name="connsiteY4" fmla="*/ 0 h 361333"/>
                    <a:gd name="connsiteX5" fmla="*/ 180836 w 361674"/>
                    <a:gd name="connsiteY5" fmla="*/ 349204 h 361333"/>
                    <a:gd name="connsiteX6" fmla="*/ 12780 w 361674"/>
                    <a:gd name="connsiteY6" fmla="*/ 181305 h 361333"/>
                    <a:gd name="connsiteX7" fmla="*/ 180836 w 361674"/>
                    <a:gd name="connsiteY7" fmla="*/ 13406 h 361333"/>
                    <a:gd name="connsiteX8" fmla="*/ 348890 w 361674"/>
                    <a:gd name="connsiteY8" fmla="*/ 181305 h 361333"/>
                    <a:gd name="connsiteX9" fmla="*/ 180836 w 361674"/>
                    <a:gd name="connsiteY9" fmla="*/ 349204 h 361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1674" h="361333">
                      <a:moveTo>
                        <a:pt x="180836" y="0"/>
                      </a:moveTo>
                      <a:cubicBezTo>
                        <a:pt x="80513" y="0"/>
                        <a:pt x="0" y="81077"/>
                        <a:pt x="0" y="180667"/>
                      </a:cubicBezTo>
                      <a:cubicBezTo>
                        <a:pt x="0" y="280895"/>
                        <a:pt x="81153" y="361333"/>
                        <a:pt x="180836" y="361333"/>
                      </a:cubicBezTo>
                      <a:cubicBezTo>
                        <a:pt x="281157" y="361333"/>
                        <a:pt x="361670" y="280257"/>
                        <a:pt x="361670" y="180667"/>
                      </a:cubicBezTo>
                      <a:cubicBezTo>
                        <a:pt x="362310" y="81077"/>
                        <a:pt x="281157" y="0"/>
                        <a:pt x="180836" y="0"/>
                      </a:cubicBezTo>
                      <a:close/>
                      <a:moveTo>
                        <a:pt x="180836" y="349204"/>
                      </a:moveTo>
                      <a:cubicBezTo>
                        <a:pt x="88181" y="349204"/>
                        <a:pt x="12780" y="273873"/>
                        <a:pt x="12780" y="181305"/>
                      </a:cubicBezTo>
                      <a:cubicBezTo>
                        <a:pt x="12780" y="88737"/>
                        <a:pt x="88181" y="13406"/>
                        <a:pt x="180836" y="13406"/>
                      </a:cubicBezTo>
                      <a:cubicBezTo>
                        <a:pt x="273490" y="13406"/>
                        <a:pt x="348890" y="88737"/>
                        <a:pt x="348890" y="181305"/>
                      </a:cubicBezTo>
                      <a:cubicBezTo>
                        <a:pt x="349530" y="273234"/>
                        <a:pt x="274128" y="349204"/>
                        <a:pt x="180836" y="349204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5" name="Graphic 4">
                  <a:extLst>
                    <a:ext uri="{FF2B5EF4-FFF2-40B4-BE49-F238E27FC236}">
                      <a16:creationId xmlns:a16="http://schemas.microsoft.com/office/drawing/2014/main" id="{5074778A-9061-3EA6-9F43-BC137C2357F9}"/>
                    </a:ext>
                  </a:extLst>
                </p:cNvPr>
                <p:cNvSpPr/>
                <p:nvPr/>
              </p:nvSpPr>
              <p:spPr>
                <a:xfrm>
                  <a:off x="8978500" y="986487"/>
                  <a:ext cx="88181" cy="225354"/>
                </a:xfrm>
                <a:custGeom>
                  <a:avLst/>
                  <a:gdLst>
                    <a:gd name="connsiteX0" fmla="*/ 70928 w 88181"/>
                    <a:gd name="connsiteY0" fmla="*/ 146832 h 225354"/>
                    <a:gd name="connsiteX1" fmla="*/ 70928 w 88181"/>
                    <a:gd name="connsiteY1" fmla="*/ 23621 h 225354"/>
                    <a:gd name="connsiteX2" fmla="*/ 44091 w 88181"/>
                    <a:gd name="connsiteY2" fmla="*/ 0 h 225354"/>
                    <a:gd name="connsiteX3" fmla="*/ 16614 w 88181"/>
                    <a:gd name="connsiteY3" fmla="*/ 24259 h 225354"/>
                    <a:gd name="connsiteX4" fmla="*/ 16614 w 88181"/>
                    <a:gd name="connsiteY4" fmla="*/ 146832 h 225354"/>
                    <a:gd name="connsiteX5" fmla="*/ 0 w 88181"/>
                    <a:gd name="connsiteY5" fmla="*/ 181305 h 225354"/>
                    <a:gd name="connsiteX6" fmla="*/ 44091 w 88181"/>
                    <a:gd name="connsiteY6" fmla="*/ 225355 h 225354"/>
                    <a:gd name="connsiteX7" fmla="*/ 88181 w 88181"/>
                    <a:gd name="connsiteY7" fmla="*/ 181305 h 225354"/>
                    <a:gd name="connsiteX8" fmla="*/ 70928 w 88181"/>
                    <a:gd name="connsiteY8" fmla="*/ 146832 h 225354"/>
                    <a:gd name="connsiteX9" fmla="*/ 43452 w 88181"/>
                    <a:gd name="connsiteY9" fmla="*/ 212587 h 225354"/>
                    <a:gd name="connsiteX10" fmla="*/ 12141 w 88181"/>
                    <a:gd name="connsiteY10" fmla="*/ 181305 h 225354"/>
                    <a:gd name="connsiteX11" fmla="*/ 24921 w 88181"/>
                    <a:gd name="connsiteY11" fmla="*/ 155769 h 225354"/>
                    <a:gd name="connsiteX12" fmla="*/ 28755 w 88181"/>
                    <a:gd name="connsiteY12" fmla="*/ 150024 h 225354"/>
                    <a:gd name="connsiteX13" fmla="*/ 28755 w 88181"/>
                    <a:gd name="connsiteY13" fmla="*/ 24898 h 225354"/>
                    <a:gd name="connsiteX14" fmla="*/ 43452 w 88181"/>
                    <a:gd name="connsiteY14" fmla="*/ 12768 h 225354"/>
                    <a:gd name="connsiteX15" fmla="*/ 57509 w 88181"/>
                    <a:gd name="connsiteY15" fmla="*/ 24259 h 225354"/>
                    <a:gd name="connsiteX16" fmla="*/ 57509 w 88181"/>
                    <a:gd name="connsiteY16" fmla="*/ 150662 h 225354"/>
                    <a:gd name="connsiteX17" fmla="*/ 61343 w 88181"/>
                    <a:gd name="connsiteY17" fmla="*/ 156408 h 225354"/>
                    <a:gd name="connsiteX18" fmla="*/ 74763 w 88181"/>
                    <a:gd name="connsiteY18" fmla="*/ 181944 h 225354"/>
                    <a:gd name="connsiteX19" fmla="*/ 43452 w 88181"/>
                    <a:gd name="connsiteY19" fmla="*/ 212587 h 22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8181" h="225354">
                      <a:moveTo>
                        <a:pt x="70928" y="146832"/>
                      </a:moveTo>
                      <a:lnTo>
                        <a:pt x="70928" y="23621"/>
                      </a:lnTo>
                      <a:cubicBezTo>
                        <a:pt x="70289" y="15322"/>
                        <a:pt x="64538" y="0"/>
                        <a:pt x="44091" y="0"/>
                      </a:cubicBezTo>
                      <a:cubicBezTo>
                        <a:pt x="23643" y="0"/>
                        <a:pt x="17253" y="15960"/>
                        <a:pt x="16614" y="24259"/>
                      </a:cubicBezTo>
                      <a:lnTo>
                        <a:pt x="16614" y="146832"/>
                      </a:lnTo>
                      <a:cubicBezTo>
                        <a:pt x="5751" y="155131"/>
                        <a:pt x="0" y="167899"/>
                        <a:pt x="0" y="181305"/>
                      </a:cubicBezTo>
                      <a:cubicBezTo>
                        <a:pt x="0" y="205564"/>
                        <a:pt x="19809" y="225355"/>
                        <a:pt x="44091" y="225355"/>
                      </a:cubicBezTo>
                      <a:cubicBezTo>
                        <a:pt x="68373" y="225355"/>
                        <a:pt x="88181" y="205564"/>
                        <a:pt x="88181" y="181305"/>
                      </a:cubicBezTo>
                      <a:cubicBezTo>
                        <a:pt x="87543" y="167899"/>
                        <a:pt x="81792" y="155131"/>
                        <a:pt x="70928" y="146832"/>
                      </a:cubicBezTo>
                      <a:close/>
                      <a:moveTo>
                        <a:pt x="43452" y="212587"/>
                      </a:moveTo>
                      <a:cubicBezTo>
                        <a:pt x="26199" y="212587"/>
                        <a:pt x="12141" y="198542"/>
                        <a:pt x="12141" y="181305"/>
                      </a:cubicBezTo>
                      <a:cubicBezTo>
                        <a:pt x="12141" y="171091"/>
                        <a:pt x="17253" y="162153"/>
                        <a:pt x="24921" y="155769"/>
                      </a:cubicBezTo>
                      <a:cubicBezTo>
                        <a:pt x="27477" y="154492"/>
                        <a:pt x="28755" y="152577"/>
                        <a:pt x="28755" y="150024"/>
                      </a:cubicBezTo>
                      <a:lnTo>
                        <a:pt x="28755" y="24898"/>
                      </a:lnTo>
                      <a:cubicBezTo>
                        <a:pt x="28755" y="23621"/>
                        <a:pt x="30033" y="12768"/>
                        <a:pt x="43452" y="12768"/>
                      </a:cubicBezTo>
                      <a:cubicBezTo>
                        <a:pt x="55593" y="12768"/>
                        <a:pt x="57509" y="21706"/>
                        <a:pt x="57509" y="24259"/>
                      </a:cubicBezTo>
                      <a:lnTo>
                        <a:pt x="57509" y="150662"/>
                      </a:lnTo>
                      <a:cubicBezTo>
                        <a:pt x="57509" y="153216"/>
                        <a:pt x="58788" y="155131"/>
                        <a:pt x="61343" y="156408"/>
                      </a:cubicBezTo>
                      <a:cubicBezTo>
                        <a:pt x="69650" y="162153"/>
                        <a:pt x="74763" y="171729"/>
                        <a:pt x="74763" y="181944"/>
                      </a:cubicBezTo>
                      <a:cubicBezTo>
                        <a:pt x="74763" y="198542"/>
                        <a:pt x="60704" y="212587"/>
                        <a:pt x="43452" y="212587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63" name="Ellipse 32">
                <a:extLst>
                  <a:ext uri="{FF2B5EF4-FFF2-40B4-BE49-F238E27FC236}">
                    <a16:creationId xmlns:a16="http://schemas.microsoft.com/office/drawing/2014/main" id="{6B26EC4E-37FE-F051-15EA-9009C0C99EE8}"/>
                  </a:ext>
                </a:extLst>
              </p:cNvPr>
              <p:cNvSpPr/>
              <p:nvPr/>
            </p:nvSpPr>
            <p:spPr bwMode="gray">
              <a:xfrm>
                <a:off x="3316401" y="2733675"/>
                <a:ext cx="96251" cy="93313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fr-FR" sz="1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Rectangle : coins arrondis 3">
              <a:extLst>
                <a:ext uri="{FF2B5EF4-FFF2-40B4-BE49-F238E27FC236}">
                  <a16:creationId xmlns:a16="http://schemas.microsoft.com/office/drawing/2014/main" id="{E199EEA5-11B8-7BA2-7FDE-DAFE553AD5DA}"/>
                </a:ext>
              </a:extLst>
            </p:cNvPr>
            <p:cNvSpPr/>
            <p:nvPr/>
          </p:nvSpPr>
          <p:spPr bwMode="gray">
            <a:xfrm>
              <a:off x="3348871" y="2470785"/>
              <a:ext cx="28800" cy="288000"/>
            </a:xfrm>
            <a:prstGeom prst="roundRect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fr-FR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e 30">
            <a:extLst>
              <a:ext uri="{FF2B5EF4-FFF2-40B4-BE49-F238E27FC236}">
                <a16:creationId xmlns:a16="http://schemas.microsoft.com/office/drawing/2014/main" id="{C26D7F5E-8D35-A3A8-188D-987A3F969191}"/>
              </a:ext>
            </a:extLst>
          </p:cNvPr>
          <p:cNvGrpSpPr/>
          <p:nvPr/>
        </p:nvGrpSpPr>
        <p:grpSpPr>
          <a:xfrm>
            <a:off x="2249753" y="3230897"/>
            <a:ext cx="567000" cy="540000"/>
            <a:chOff x="2991119" y="3139299"/>
            <a:chExt cx="756000" cy="720000"/>
          </a:xfrm>
          <a:solidFill>
            <a:srgbClr val="0047EC"/>
          </a:solidFill>
        </p:grpSpPr>
        <p:grpSp>
          <p:nvGrpSpPr>
            <p:cNvPr id="67" name="Groupe 9">
              <a:extLst>
                <a:ext uri="{FF2B5EF4-FFF2-40B4-BE49-F238E27FC236}">
                  <a16:creationId xmlns:a16="http://schemas.microsoft.com/office/drawing/2014/main" id="{EF8CA764-C608-540B-3D55-CDA7D651A5C0}"/>
                </a:ext>
              </a:extLst>
            </p:cNvPr>
            <p:cNvGrpSpPr/>
            <p:nvPr/>
          </p:nvGrpSpPr>
          <p:grpSpPr>
            <a:xfrm>
              <a:off x="2991119" y="3139299"/>
              <a:ext cx="756000" cy="720000"/>
              <a:chOff x="2985602" y="2283187"/>
              <a:chExt cx="756000" cy="720000"/>
            </a:xfrm>
            <a:grpFill/>
          </p:grpSpPr>
          <p:grpSp>
            <p:nvGrpSpPr>
              <p:cNvPr id="69" name="Graphic 4">
                <a:extLst>
                  <a:ext uri="{FF2B5EF4-FFF2-40B4-BE49-F238E27FC236}">
                    <a16:creationId xmlns:a16="http://schemas.microsoft.com/office/drawing/2014/main" id="{598F5B0B-63A0-0338-FC73-2A2E93AB9E88}"/>
                  </a:ext>
                </a:extLst>
              </p:cNvPr>
              <p:cNvGrpSpPr/>
              <p:nvPr/>
            </p:nvGrpSpPr>
            <p:grpSpPr>
              <a:xfrm>
                <a:off x="2985602" y="2283187"/>
                <a:ext cx="756000" cy="720000"/>
                <a:chOff x="8841116" y="918179"/>
                <a:chExt cx="361674" cy="361333"/>
              </a:xfrm>
              <a:grpFill/>
            </p:grpSpPr>
            <p:sp>
              <p:nvSpPr>
                <p:cNvPr id="71" name="Graphic 4">
                  <a:extLst>
                    <a:ext uri="{FF2B5EF4-FFF2-40B4-BE49-F238E27FC236}">
                      <a16:creationId xmlns:a16="http://schemas.microsoft.com/office/drawing/2014/main" id="{A2880160-D870-53F9-6B93-437B83C3E477}"/>
                    </a:ext>
                  </a:extLst>
                </p:cNvPr>
                <p:cNvSpPr/>
                <p:nvPr/>
              </p:nvSpPr>
              <p:spPr>
                <a:xfrm>
                  <a:off x="8841116" y="918179"/>
                  <a:ext cx="361674" cy="361333"/>
                </a:xfrm>
                <a:custGeom>
                  <a:avLst/>
                  <a:gdLst>
                    <a:gd name="connsiteX0" fmla="*/ 180836 w 361674"/>
                    <a:gd name="connsiteY0" fmla="*/ 0 h 361333"/>
                    <a:gd name="connsiteX1" fmla="*/ 0 w 361674"/>
                    <a:gd name="connsiteY1" fmla="*/ 180667 h 361333"/>
                    <a:gd name="connsiteX2" fmla="*/ 180836 w 361674"/>
                    <a:gd name="connsiteY2" fmla="*/ 361333 h 361333"/>
                    <a:gd name="connsiteX3" fmla="*/ 361670 w 361674"/>
                    <a:gd name="connsiteY3" fmla="*/ 180667 h 361333"/>
                    <a:gd name="connsiteX4" fmla="*/ 180836 w 361674"/>
                    <a:gd name="connsiteY4" fmla="*/ 0 h 361333"/>
                    <a:gd name="connsiteX5" fmla="*/ 180836 w 361674"/>
                    <a:gd name="connsiteY5" fmla="*/ 349204 h 361333"/>
                    <a:gd name="connsiteX6" fmla="*/ 12780 w 361674"/>
                    <a:gd name="connsiteY6" fmla="*/ 181305 h 361333"/>
                    <a:gd name="connsiteX7" fmla="*/ 180836 w 361674"/>
                    <a:gd name="connsiteY7" fmla="*/ 13406 h 361333"/>
                    <a:gd name="connsiteX8" fmla="*/ 348890 w 361674"/>
                    <a:gd name="connsiteY8" fmla="*/ 181305 h 361333"/>
                    <a:gd name="connsiteX9" fmla="*/ 180836 w 361674"/>
                    <a:gd name="connsiteY9" fmla="*/ 349204 h 361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1674" h="361333">
                      <a:moveTo>
                        <a:pt x="180836" y="0"/>
                      </a:moveTo>
                      <a:cubicBezTo>
                        <a:pt x="80513" y="0"/>
                        <a:pt x="0" y="81077"/>
                        <a:pt x="0" y="180667"/>
                      </a:cubicBezTo>
                      <a:cubicBezTo>
                        <a:pt x="0" y="280895"/>
                        <a:pt x="81153" y="361333"/>
                        <a:pt x="180836" y="361333"/>
                      </a:cubicBezTo>
                      <a:cubicBezTo>
                        <a:pt x="281157" y="361333"/>
                        <a:pt x="361670" y="280257"/>
                        <a:pt x="361670" y="180667"/>
                      </a:cubicBezTo>
                      <a:cubicBezTo>
                        <a:pt x="362310" y="81077"/>
                        <a:pt x="281157" y="0"/>
                        <a:pt x="180836" y="0"/>
                      </a:cubicBezTo>
                      <a:close/>
                      <a:moveTo>
                        <a:pt x="180836" y="349204"/>
                      </a:moveTo>
                      <a:cubicBezTo>
                        <a:pt x="88181" y="349204"/>
                        <a:pt x="12780" y="273873"/>
                        <a:pt x="12780" y="181305"/>
                      </a:cubicBezTo>
                      <a:cubicBezTo>
                        <a:pt x="12780" y="88737"/>
                        <a:pt x="88181" y="13406"/>
                        <a:pt x="180836" y="13406"/>
                      </a:cubicBezTo>
                      <a:cubicBezTo>
                        <a:pt x="273490" y="13406"/>
                        <a:pt x="348890" y="88737"/>
                        <a:pt x="348890" y="181305"/>
                      </a:cubicBezTo>
                      <a:cubicBezTo>
                        <a:pt x="349530" y="273234"/>
                        <a:pt x="274128" y="349204"/>
                        <a:pt x="180836" y="349204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2" name="Graphic 4">
                  <a:extLst>
                    <a:ext uri="{FF2B5EF4-FFF2-40B4-BE49-F238E27FC236}">
                      <a16:creationId xmlns:a16="http://schemas.microsoft.com/office/drawing/2014/main" id="{5713AF67-A2EF-B3FE-C253-42F910BF5B1F}"/>
                    </a:ext>
                  </a:extLst>
                </p:cNvPr>
                <p:cNvSpPr/>
                <p:nvPr/>
              </p:nvSpPr>
              <p:spPr>
                <a:xfrm>
                  <a:off x="8978500" y="986487"/>
                  <a:ext cx="88181" cy="225354"/>
                </a:xfrm>
                <a:custGeom>
                  <a:avLst/>
                  <a:gdLst>
                    <a:gd name="connsiteX0" fmla="*/ 70928 w 88181"/>
                    <a:gd name="connsiteY0" fmla="*/ 146832 h 225354"/>
                    <a:gd name="connsiteX1" fmla="*/ 70928 w 88181"/>
                    <a:gd name="connsiteY1" fmla="*/ 23621 h 225354"/>
                    <a:gd name="connsiteX2" fmla="*/ 44091 w 88181"/>
                    <a:gd name="connsiteY2" fmla="*/ 0 h 225354"/>
                    <a:gd name="connsiteX3" fmla="*/ 16614 w 88181"/>
                    <a:gd name="connsiteY3" fmla="*/ 24259 h 225354"/>
                    <a:gd name="connsiteX4" fmla="*/ 16614 w 88181"/>
                    <a:gd name="connsiteY4" fmla="*/ 146832 h 225354"/>
                    <a:gd name="connsiteX5" fmla="*/ 0 w 88181"/>
                    <a:gd name="connsiteY5" fmla="*/ 181305 h 225354"/>
                    <a:gd name="connsiteX6" fmla="*/ 44091 w 88181"/>
                    <a:gd name="connsiteY6" fmla="*/ 225355 h 225354"/>
                    <a:gd name="connsiteX7" fmla="*/ 88181 w 88181"/>
                    <a:gd name="connsiteY7" fmla="*/ 181305 h 225354"/>
                    <a:gd name="connsiteX8" fmla="*/ 70928 w 88181"/>
                    <a:gd name="connsiteY8" fmla="*/ 146832 h 225354"/>
                    <a:gd name="connsiteX9" fmla="*/ 43452 w 88181"/>
                    <a:gd name="connsiteY9" fmla="*/ 212587 h 225354"/>
                    <a:gd name="connsiteX10" fmla="*/ 12141 w 88181"/>
                    <a:gd name="connsiteY10" fmla="*/ 181305 h 225354"/>
                    <a:gd name="connsiteX11" fmla="*/ 24921 w 88181"/>
                    <a:gd name="connsiteY11" fmla="*/ 155769 h 225354"/>
                    <a:gd name="connsiteX12" fmla="*/ 28755 w 88181"/>
                    <a:gd name="connsiteY12" fmla="*/ 150024 h 225354"/>
                    <a:gd name="connsiteX13" fmla="*/ 28755 w 88181"/>
                    <a:gd name="connsiteY13" fmla="*/ 24898 h 225354"/>
                    <a:gd name="connsiteX14" fmla="*/ 43452 w 88181"/>
                    <a:gd name="connsiteY14" fmla="*/ 12768 h 225354"/>
                    <a:gd name="connsiteX15" fmla="*/ 57509 w 88181"/>
                    <a:gd name="connsiteY15" fmla="*/ 24259 h 225354"/>
                    <a:gd name="connsiteX16" fmla="*/ 57509 w 88181"/>
                    <a:gd name="connsiteY16" fmla="*/ 150662 h 225354"/>
                    <a:gd name="connsiteX17" fmla="*/ 61343 w 88181"/>
                    <a:gd name="connsiteY17" fmla="*/ 156408 h 225354"/>
                    <a:gd name="connsiteX18" fmla="*/ 74763 w 88181"/>
                    <a:gd name="connsiteY18" fmla="*/ 181944 h 225354"/>
                    <a:gd name="connsiteX19" fmla="*/ 43452 w 88181"/>
                    <a:gd name="connsiteY19" fmla="*/ 212587 h 22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8181" h="225354">
                      <a:moveTo>
                        <a:pt x="70928" y="146832"/>
                      </a:moveTo>
                      <a:lnTo>
                        <a:pt x="70928" y="23621"/>
                      </a:lnTo>
                      <a:cubicBezTo>
                        <a:pt x="70289" y="15322"/>
                        <a:pt x="64538" y="0"/>
                        <a:pt x="44091" y="0"/>
                      </a:cubicBezTo>
                      <a:cubicBezTo>
                        <a:pt x="23643" y="0"/>
                        <a:pt x="17253" y="15960"/>
                        <a:pt x="16614" y="24259"/>
                      </a:cubicBezTo>
                      <a:lnTo>
                        <a:pt x="16614" y="146832"/>
                      </a:lnTo>
                      <a:cubicBezTo>
                        <a:pt x="5751" y="155131"/>
                        <a:pt x="0" y="167899"/>
                        <a:pt x="0" y="181305"/>
                      </a:cubicBezTo>
                      <a:cubicBezTo>
                        <a:pt x="0" y="205564"/>
                        <a:pt x="19809" y="225355"/>
                        <a:pt x="44091" y="225355"/>
                      </a:cubicBezTo>
                      <a:cubicBezTo>
                        <a:pt x="68373" y="225355"/>
                        <a:pt x="88181" y="205564"/>
                        <a:pt x="88181" y="181305"/>
                      </a:cubicBezTo>
                      <a:cubicBezTo>
                        <a:pt x="87543" y="167899"/>
                        <a:pt x="81792" y="155131"/>
                        <a:pt x="70928" y="146832"/>
                      </a:cubicBezTo>
                      <a:close/>
                      <a:moveTo>
                        <a:pt x="43452" y="212587"/>
                      </a:moveTo>
                      <a:cubicBezTo>
                        <a:pt x="26199" y="212587"/>
                        <a:pt x="12141" y="198542"/>
                        <a:pt x="12141" y="181305"/>
                      </a:cubicBezTo>
                      <a:cubicBezTo>
                        <a:pt x="12141" y="171091"/>
                        <a:pt x="17253" y="162153"/>
                        <a:pt x="24921" y="155769"/>
                      </a:cubicBezTo>
                      <a:cubicBezTo>
                        <a:pt x="27477" y="154492"/>
                        <a:pt x="28755" y="152577"/>
                        <a:pt x="28755" y="150024"/>
                      </a:cubicBezTo>
                      <a:lnTo>
                        <a:pt x="28755" y="24898"/>
                      </a:lnTo>
                      <a:cubicBezTo>
                        <a:pt x="28755" y="23621"/>
                        <a:pt x="30033" y="12768"/>
                        <a:pt x="43452" y="12768"/>
                      </a:cubicBezTo>
                      <a:cubicBezTo>
                        <a:pt x="55593" y="12768"/>
                        <a:pt x="57509" y="21706"/>
                        <a:pt x="57509" y="24259"/>
                      </a:cubicBezTo>
                      <a:lnTo>
                        <a:pt x="57509" y="150662"/>
                      </a:lnTo>
                      <a:cubicBezTo>
                        <a:pt x="57509" y="153216"/>
                        <a:pt x="58788" y="155131"/>
                        <a:pt x="61343" y="156408"/>
                      </a:cubicBezTo>
                      <a:cubicBezTo>
                        <a:pt x="69650" y="162153"/>
                        <a:pt x="74763" y="171729"/>
                        <a:pt x="74763" y="181944"/>
                      </a:cubicBezTo>
                      <a:cubicBezTo>
                        <a:pt x="74763" y="198542"/>
                        <a:pt x="60704" y="212587"/>
                        <a:pt x="43452" y="212587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70" name="Ellipse 13">
                <a:extLst>
                  <a:ext uri="{FF2B5EF4-FFF2-40B4-BE49-F238E27FC236}">
                    <a16:creationId xmlns:a16="http://schemas.microsoft.com/office/drawing/2014/main" id="{478F88BA-9CAB-BB86-C51A-CBCC96F000E4}"/>
                  </a:ext>
                </a:extLst>
              </p:cNvPr>
              <p:cNvSpPr/>
              <p:nvPr/>
            </p:nvSpPr>
            <p:spPr bwMode="gray">
              <a:xfrm>
                <a:off x="3316401" y="2733675"/>
                <a:ext cx="96251" cy="93313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fr-FR" sz="1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Rectangle : coins arrondis 16">
              <a:extLst>
                <a:ext uri="{FF2B5EF4-FFF2-40B4-BE49-F238E27FC236}">
                  <a16:creationId xmlns:a16="http://schemas.microsoft.com/office/drawing/2014/main" id="{17A53BC7-B99E-9E3D-0FF8-7A1D6EABB00B}"/>
                </a:ext>
              </a:extLst>
            </p:cNvPr>
            <p:cNvSpPr/>
            <p:nvPr/>
          </p:nvSpPr>
          <p:spPr bwMode="gray">
            <a:xfrm>
              <a:off x="3353262" y="3501642"/>
              <a:ext cx="28800" cy="108000"/>
            </a:xfrm>
            <a:prstGeom prst="roundRect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fr-FR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73" name="文本框 106">
            <a:extLst>
              <a:ext uri="{FF2B5EF4-FFF2-40B4-BE49-F238E27FC236}">
                <a16:creationId xmlns:a16="http://schemas.microsoft.com/office/drawing/2014/main" id="{F5321DFB-EF71-A00F-B454-50AD03049A4C}"/>
              </a:ext>
            </a:extLst>
          </p:cNvPr>
          <p:cNvSpPr txBox="1"/>
          <p:nvPr/>
        </p:nvSpPr>
        <p:spPr>
          <a:xfrm>
            <a:off x="4937020" y="4033302"/>
            <a:ext cx="3483634" cy="5360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Présentation des scénarios RCP</a:t>
            </a:r>
          </a:p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Prise en compte de l’adaptation future</a:t>
            </a:r>
          </a:p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Comparaisons par âge, sexe et département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4F9202-E8CE-B6A7-3FB3-700269F17983}"/>
              </a:ext>
            </a:extLst>
          </p:cNvPr>
          <p:cNvGrpSpPr/>
          <p:nvPr/>
        </p:nvGrpSpPr>
        <p:grpSpPr>
          <a:xfrm>
            <a:off x="6073305" y="828489"/>
            <a:ext cx="2773422" cy="313351"/>
            <a:chOff x="7543213" y="699730"/>
            <a:chExt cx="2773422" cy="313351"/>
          </a:xfrm>
        </p:grpSpPr>
        <p:sp>
          <p:nvSpPr>
            <p:cNvPr id="22" name="Rounded Rectangle 136">
              <a:extLst>
                <a:ext uri="{FF2B5EF4-FFF2-40B4-BE49-F238E27FC236}">
                  <a16:creationId xmlns:a16="http://schemas.microsoft.com/office/drawing/2014/main" id="{48FADFB5-B48F-6DCF-B01D-A5A24E2CDFDC}"/>
                </a:ext>
              </a:extLst>
            </p:cNvPr>
            <p:cNvSpPr/>
            <p:nvPr/>
          </p:nvSpPr>
          <p:spPr>
            <a:xfrm>
              <a:off x="8428181" y="699730"/>
              <a:ext cx="1073809" cy="313351"/>
            </a:xfrm>
            <a:prstGeom prst="round2DiagRect">
              <a:avLst/>
            </a:prstGeom>
            <a:solidFill>
              <a:schemeClr val="tx2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Modélisation de la mortalité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136">
              <a:extLst>
                <a:ext uri="{FF2B5EF4-FFF2-40B4-BE49-F238E27FC236}">
                  <a16:creationId xmlns:a16="http://schemas.microsoft.com/office/drawing/2014/main" id="{CC5242E5-46DD-BFB3-0B0F-7AC84CCEC75B}"/>
                </a:ext>
              </a:extLst>
            </p:cNvPr>
            <p:cNvSpPr/>
            <p:nvPr/>
          </p:nvSpPr>
          <p:spPr>
            <a:xfrm>
              <a:off x="9394867" y="699730"/>
              <a:ext cx="921768" cy="313350"/>
            </a:xfrm>
            <a:prstGeom prst="round2DiagRect">
              <a:avLst/>
            </a:prstGeom>
            <a:solidFill>
              <a:schemeClr val="tx2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>
                  <a:solidFill>
                    <a:schemeClr val="bg1"/>
                  </a:solidFill>
                </a:rPr>
                <a:t>Projection à horizon 2070</a:t>
              </a:r>
              <a:endParaRPr lang="fr-FR" sz="900">
                <a:solidFill>
                  <a:schemeClr val="bg1"/>
                </a:solidFill>
              </a:endParaRPr>
            </a:p>
          </p:txBody>
        </p:sp>
        <p:sp>
          <p:nvSpPr>
            <p:cNvPr id="38" name="Rounded Rectangle 136">
              <a:extLst>
                <a:ext uri="{FF2B5EF4-FFF2-40B4-BE49-F238E27FC236}">
                  <a16:creationId xmlns:a16="http://schemas.microsoft.com/office/drawing/2014/main" id="{89D69A6F-8AB0-C08E-D18D-389DBB172C28}"/>
                </a:ext>
              </a:extLst>
            </p:cNvPr>
            <p:cNvSpPr/>
            <p:nvPr/>
          </p:nvSpPr>
          <p:spPr>
            <a:xfrm>
              <a:off x="7543213" y="699730"/>
              <a:ext cx="966686" cy="313351"/>
            </a:xfrm>
            <a:prstGeom prst="round2DiagRect">
              <a:avLst/>
            </a:prstGeom>
            <a:solidFill>
              <a:schemeClr val="tx2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Justification de la démarche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78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677171"/>
          </a:xfrm>
        </p:spPr>
        <p:txBody>
          <a:bodyPr>
            <a:normAutofit/>
          </a:bodyPr>
          <a:lstStyle/>
          <a:p>
            <a:r>
              <a:rPr lang="fr-FR" sz="1600"/>
              <a:t>Comment expliquer la mortalité actuelle et future à partir de données de températures ?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AF8CFB-8D56-6655-9AFD-CE329059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376" y="2591991"/>
            <a:ext cx="5580684" cy="596504"/>
          </a:xfrm>
          <a:prstGeom prst="rect">
            <a:avLst/>
          </a:prstGeom>
          <a:noFill/>
          <a:ln w="22225" cap="flat">
            <a:solidFill>
              <a:srgbClr val="578B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BCFEF34-402D-20FC-BDCB-53225C59C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60" y="2591991"/>
            <a:ext cx="1648344" cy="596504"/>
          </a:xfrm>
          <a:prstGeom prst="rect">
            <a:avLst/>
          </a:prstGeom>
          <a:solidFill>
            <a:srgbClr val="578BFF"/>
          </a:solidFill>
          <a:ln>
            <a:solidFill>
              <a:srgbClr val="00ABAB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710C70E-6B88-7561-8E1F-D44997AE3381}"/>
              </a:ext>
            </a:extLst>
          </p:cNvPr>
          <p:cNvSpPr/>
          <p:nvPr/>
        </p:nvSpPr>
        <p:spPr bwMode="gray">
          <a:xfrm>
            <a:off x="254197" y="1816894"/>
            <a:ext cx="3522174" cy="3512344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200" b="1">
              <a:solidFill>
                <a:schemeClr val="bg1"/>
              </a:solidFill>
            </a:endParaRP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447577F2-AE72-E4A5-4CB5-DF7AF59D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30" y="1818085"/>
            <a:ext cx="3423047" cy="3551635"/>
          </a:xfrm>
          <a:prstGeom prst="ellipse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ECB65DA9-4826-E6DD-0E59-8940BC8828F3}"/>
              </a:ext>
            </a:extLst>
          </p:cNvPr>
          <p:cNvSpPr>
            <a:spLocks/>
          </p:cNvSpPr>
          <p:nvPr/>
        </p:nvSpPr>
        <p:spPr bwMode="auto">
          <a:xfrm>
            <a:off x="2439761" y="4844654"/>
            <a:ext cx="155972" cy="155972"/>
          </a:xfrm>
          <a:custGeom>
            <a:avLst/>
            <a:gdLst>
              <a:gd name="T0" fmla="*/ 34 w 37"/>
              <a:gd name="T1" fmla="*/ 14 h 37"/>
              <a:gd name="T2" fmla="*/ 24 w 37"/>
              <a:gd name="T3" fmla="*/ 34 h 37"/>
              <a:gd name="T4" fmla="*/ 3 w 37"/>
              <a:gd name="T5" fmla="*/ 24 h 37"/>
              <a:gd name="T6" fmla="*/ 14 w 37"/>
              <a:gd name="T7" fmla="*/ 3 h 37"/>
              <a:gd name="T8" fmla="*/ 34 w 37"/>
              <a:gd name="T9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4" y="14"/>
                </a:moveTo>
                <a:cubicBezTo>
                  <a:pt x="37" y="22"/>
                  <a:pt x="32" y="32"/>
                  <a:pt x="24" y="34"/>
                </a:cubicBezTo>
                <a:cubicBezTo>
                  <a:pt x="15" y="37"/>
                  <a:pt x="6" y="32"/>
                  <a:pt x="3" y="24"/>
                </a:cubicBezTo>
                <a:cubicBezTo>
                  <a:pt x="0" y="15"/>
                  <a:pt x="5" y="6"/>
                  <a:pt x="14" y="3"/>
                </a:cubicBezTo>
                <a:cubicBezTo>
                  <a:pt x="22" y="0"/>
                  <a:pt x="31" y="5"/>
                  <a:pt x="34" y="14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FA605420-F38B-137A-FFF5-6C1BCAC6F7C5}"/>
              </a:ext>
            </a:extLst>
          </p:cNvPr>
          <p:cNvSpPr>
            <a:spLocks/>
          </p:cNvSpPr>
          <p:nvPr/>
        </p:nvSpPr>
        <p:spPr bwMode="auto">
          <a:xfrm>
            <a:off x="3154136" y="4323160"/>
            <a:ext cx="160735" cy="157163"/>
          </a:xfrm>
          <a:custGeom>
            <a:avLst/>
            <a:gdLst>
              <a:gd name="T0" fmla="*/ 29 w 38"/>
              <a:gd name="T1" fmla="*/ 6 h 37"/>
              <a:gd name="T2" fmla="*/ 32 w 38"/>
              <a:gd name="T3" fmla="*/ 28 h 37"/>
              <a:gd name="T4" fmla="*/ 9 w 38"/>
              <a:gd name="T5" fmla="*/ 32 h 37"/>
              <a:gd name="T6" fmla="*/ 6 w 38"/>
              <a:gd name="T7" fmla="*/ 9 h 37"/>
              <a:gd name="T8" fmla="*/ 29 w 38"/>
              <a:gd name="T9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7">
                <a:moveTo>
                  <a:pt x="29" y="6"/>
                </a:moveTo>
                <a:cubicBezTo>
                  <a:pt x="36" y="11"/>
                  <a:pt x="38" y="21"/>
                  <a:pt x="32" y="28"/>
                </a:cubicBezTo>
                <a:cubicBezTo>
                  <a:pt x="27" y="36"/>
                  <a:pt x="17" y="37"/>
                  <a:pt x="9" y="32"/>
                </a:cubicBezTo>
                <a:cubicBezTo>
                  <a:pt x="2" y="27"/>
                  <a:pt x="0" y="16"/>
                  <a:pt x="6" y="9"/>
                </a:cubicBezTo>
                <a:cubicBezTo>
                  <a:pt x="11" y="2"/>
                  <a:pt x="21" y="0"/>
                  <a:pt x="29" y="6"/>
                </a:cubicBezTo>
                <a:close/>
              </a:path>
            </a:pathLst>
          </a:cu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4B60D669-F8A7-4630-412A-A9D60A3D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504" y="3489722"/>
            <a:ext cx="139304" cy="139304"/>
          </a:xfrm>
          <a:prstGeom prst="ellipse">
            <a:avLst/>
          </a:prstGeom>
          <a:solidFill>
            <a:srgbClr val="0059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AF7BEED5-6692-63FA-9755-8B0A5B967DC8}"/>
              </a:ext>
            </a:extLst>
          </p:cNvPr>
          <p:cNvSpPr>
            <a:spLocks/>
          </p:cNvSpPr>
          <p:nvPr/>
        </p:nvSpPr>
        <p:spPr bwMode="auto">
          <a:xfrm>
            <a:off x="3154136" y="2638425"/>
            <a:ext cx="160735" cy="157163"/>
          </a:xfrm>
          <a:custGeom>
            <a:avLst/>
            <a:gdLst>
              <a:gd name="T0" fmla="*/ 9 w 38"/>
              <a:gd name="T1" fmla="*/ 6 h 37"/>
              <a:gd name="T2" fmla="*/ 32 w 38"/>
              <a:gd name="T3" fmla="*/ 9 h 37"/>
              <a:gd name="T4" fmla="*/ 29 w 38"/>
              <a:gd name="T5" fmla="*/ 32 h 37"/>
              <a:gd name="T6" fmla="*/ 6 w 38"/>
              <a:gd name="T7" fmla="*/ 29 h 37"/>
              <a:gd name="T8" fmla="*/ 9 w 38"/>
              <a:gd name="T9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7">
                <a:moveTo>
                  <a:pt x="9" y="6"/>
                </a:moveTo>
                <a:cubicBezTo>
                  <a:pt x="17" y="0"/>
                  <a:pt x="27" y="2"/>
                  <a:pt x="32" y="9"/>
                </a:cubicBezTo>
                <a:cubicBezTo>
                  <a:pt x="38" y="17"/>
                  <a:pt x="36" y="27"/>
                  <a:pt x="29" y="32"/>
                </a:cubicBezTo>
                <a:cubicBezTo>
                  <a:pt x="21" y="37"/>
                  <a:pt x="11" y="36"/>
                  <a:pt x="6" y="29"/>
                </a:cubicBezTo>
                <a:cubicBezTo>
                  <a:pt x="0" y="21"/>
                  <a:pt x="2" y="11"/>
                  <a:pt x="9" y="6"/>
                </a:cubicBezTo>
                <a:close/>
              </a:path>
            </a:pathLst>
          </a:custGeom>
          <a:solidFill>
            <a:srgbClr val="578B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7E8753EF-98E3-FCDE-3C14-83D161785835}"/>
              </a:ext>
            </a:extLst>
          </p:cNvPr>
          <p:cNvSpPr>
            <a:spLocks/>
          </p:cNvSpPr>
          <p:nvPr/>
        </p:nvSpPr>
        <p:spPr bwMode="auto">
          <a:xfrm>
            <a:off x="2439761" y="2118123"/>
            <a:ext cx="155972" cy="155972"/>
          </a:xfrm>
          <a:custGeom>
            <a:avLst/>
            <a:gdLst>
              <a:gd name="T0" fmla="*/ 3 w 37"/>
              <a:gd name="T1" fmla="*/ 14 h 37"/>
              <a:gd name="T2" fmla="*/ 24 w 37"/>
              <a:gd name="T3" fmla="*/ 3 h 37"/>
              <a:gd name="T4" fmla="*/ 34 w 37"/>
              <a:gd name="T5" fmla="*/ 24 h 37"/>
              <a:gd name="T6" fmla="*/ 14 w 37"/>
              <a:gd name="T7" fmla="*/ 35 h 37"/>
              <a:gd name="T8" fmla="*/ 3 w 37"/>
              <a:gd name="T9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" y="14"/>
                </a:moveTo>
                <a:cubicBezTo>
                  <a:pt x="6" y="5"/>
                  <a:pt x="15" y="0"/>
                  <a:pt x="24" y="3"/>
                </a:cubicBezTo>
                <a:cubicBezTo>
                  <a:pt x="32" y="6"/>
                  <a:pt x="37" y="15"/>
                  <a:pt x="34" y="24"/>
                </a:cubicBezTo>
                <a:cubicBezTo>
                  <a:pt x="31" y="33"/>
                  <a:pt x="22" y="37"/>
                  <a:pt x="14" y="35"/>
                </a:cubicBezTo>
                <a:cubicBezTo>
                  <a:pt x="5" y="32"/>
                  <a:pt x="0" y="22"/>
                  <a:pt x="3" y="14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CE2E113C-37CB-E250-98D7-8EC991EBF841}"/>
              </a:ext>
            </a:extLst>
          </p:cNvPr>
          <p:cNvSpPr>
            <a:spLocks/>
          </p:cNvSpPr>
          <p:nvPr/>
        </p:nvSpPr>
        <p:spPr bwMode="auto">
          <a:xfrm>
            <a:off x="3288676" y="3688557"/>
            <a:ext cx="233363" cy="617935"/>
          </a:xfrm>
          <a:custGeom>
            <a:avLst/>
            <a:gdLst>
              <a:gd name="T0" fmla="*/ 8 w 55"/>
              <a:gd name="T1" fmla="*/ 146 h 146"/>
              <a:gd name="T2" fmla="*/ 0 w 55"/>
              <a:gd name="T3" fmla="*/ 141 h 146"/>
              <a:gd name="T4" fmla="*/ 46 w 55"/>
              <a:gd name="T5" fmla="*/ 0 h 146"/>
              <a:gd name="T6" fmla="*/ 55 w 55"/>
              <a:gd name="T7" fmla="*/ 1 h 146"/>
              <a:gd name="T8" fmla="*/ 8 w 55"/>
              <a:gd name="T9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46">
                <a:moveTo>
                  <a:pt x="8" y="146"/>
                </a:moveTo>
                <a:cubicBezTo>
                  <a:pt x="0" y="141"/>
                  <a:pt x="0" y="141"/>
                  <a:pt x="0" y="141"/>
                </a:cubicBezTo>
                <a:cubicBezTo>
                  <a:pt x="25" y="98"/>
                  <a:pt x="41" y="49"/>
                  <a:pt x="46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0" y="52"/>
                  <a:pt x="34" y="102"/>
                  <a:pt x="8" y="146"/>
                </a:cubicBezTo>
                <a:close/>
              </a:path>
            </a:pathLst>
          </a:cu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20A91F08-0751-D436-6E73-35752DB5565A}"/>
              </a:ext>
            </a:extLst>
          </p:cNvPr>
          <p:cNvSpPr>
            <a:spLocks/>
          </p:cNvSpPr>
          <p:nvPr/>
        </p:nvSpPr>
        <p:spPr bwMode="auto">
          <a:xfrm>
            <a:off x="3288676" y="2817019"/>
            <a:ext cx="233363" cy="617935"/>
          </a:xfrm>
          <a:custGeom>
            <a:avLst/>
            <a:gdLst>
              <a:gd name="T0" fmla="*/ 46 w 55"/>
              <a:gd name="T1" fmla="*/ 146 h 146"/>
              <a:gd name="T2" fmla="*/ 0 w 55"/>
              <a:gd name="T3" fmla="*/ 5 h 146"/>
              <a:gd name="T4" fmla="*/ 8 w 55"/>
              <a:gd name="T5" fmla="*/ 0 h 146"/>
              <a:gd name="T6" fmla="*/ 55 w 55"/>
              <a:gd name="T7" fmla="*/ 145 h 146"/>
              <a:gd name="T8" fmla="*/ 46 w 55"/>
              <a:gd name="T9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46">
                <a:moveTo>
                  <a:pt x="46" y="146"/>
                </a:moveTo>
                <a:cubicBezTo>
                  <a:pt x="41" y="96"/>
                  <a:pt x="25" y="47"/>
                  <a:pt x="0" y="5"/>
                </a:cubicBezTo>
                <a:cubicBezTo>
                  <a:pt x="8" y="0"/>
                  <a:pt x="8" y="0"/>
                  <a:pt x="8" y="0"/>
                </a:cubicBezTo>
                <a:cubicBezTo>
                  <a:pt x="34" y="44"/>
                  <a:pt x="50" y="94"/>
                  <a:pt x="55" y="145"/>
                </a:cubicBezTo>
                <a:lnTo>
                  <a:pt x="46" y="146"/>
                </a:lnTo>
                <a:close/>
              </a:path>
            </a:pathLst>
          </a:custGeom>
          <a:solidFill>
            <a:srgbClr val="0059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1B1D6F59-890D-98FF-1B1B-84CDD73F8015}"/>
              </a:ext>
            </a:extLst>
          </p:cNvPr>
          <p:cNvSpPr>
            <a:spLocks/>
          </p:cNvSpPr>
          <p:nvPr/>
        </p:nvSpPr>
        <p:spPr bwMode="auto">
          <a:xfrm>
            <a:off x="2630261" y="2224087"/>
            <a:ext cx="535781" cy="406004"/>
          </a:xfrm>
          <a:custGeom>
            <a:avLst/>
            <a:gdLst>
              <a:gd name="T0" fmla="*/ 121 w 127"/>
              <a:gd name="T1" fmla="*/ 96 h 96"/>
              <a:gd name="T2" fmla="*/ 0 w 127"/>
              <a:gd name="T3" fmla="*/ 9 h 96"/>
              <a:gd name="T4" fmla="*/ 4 w 127"/>
              <a:gd name="T5" fmla="*/ 0 h 96"/>
              <a:gd name="T6" fmla="*/ 127 w 127"/>
              <a:gd name="T7" fmla="*/ 90 h 96"/>
              <a:gd name="T8" fmla="*/ 121 w 127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96">
                <a:moveTo>
                  <a:pt x="121" y="96"/>
                </a:moveTo>
                <a:cubicBezTo>
                  <a:pt x="88" y="58"/>
                  <a:pt x="46" y="28"/>
                  <a:pt x="0" y="9"/>
                </a:cubicBezTo>
                <a:cubicBezTo>
                  <a:pt x="4" y="0"/>
                  <a:pt x="4" y="0"/>
                  <a:pt x="4" y="0"/>
                </a:cubicBezTo>
                <a:cubicBezTo>
                  <a:pt x="51" y="20"/>
                  <a:pt x="94" y="52"/>
                  <a:pt x="127" y="90"/>
                </a:cubicBezTo>
                <a:lnTo>
                  <a:pt x="121" y="96"/>
                </a:lnTo>
                <a:close/>
              </a:path>
            </a:pathLst>
          </a:custGeom>
          <a:solidFill>
            <a:srgbClr val="002986"/>
          </a:solidFill>
          <a:ln>
            <a:solidFill>
              <a:srgbClr val="002986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00996A53-FEE8-FB87-CF19-56399E86FCC9}"/>
              </a:ext>
            </a:extLst>
          </p:cNvPr>
          <p:cNvSpPr>
            <a:spLocks noEditPoints="1"/>
          </p:cNvSpPr>
          <p:nvPr/>
        </p:nvSpPr>
        <p:spPr bwMode="auto">
          <a:xfrm>
            <a:off x="2363561" y="4776788"/>
            <a:ext cx="308372" cy="296466"/>
          </a:xfrm>
          <a:custGeom>
            <a:avLst/>
            <a:gdLst>
              <a:gd name="T0" fmla="*/ 37 w 73"/>
              <a:gd name="T1" fmla="*/ 70 h 70"/>
              <a:gd name="T2" fmla="*/ 3 w 73"/>
              <a:gd name="T3" fmla="*/ 46 h 70"/>
              <a:gd name="T4" fmla="*/ 5 w 73"/>
              <a:gd name="T5" fmla="*/ 19 h 70"/>
              <a:gd name="T6" fmla="*/ 26 w 73"/>
              <a:gd name="T7" fmla="*/ 2 h 70"/>
              <a:gd name="T8" fmla="*/ 37 w 73"/>
              <a:gd name="T9" fmla="*/ 0 h 70"/>
              <a:gd name="T10" fmla="*/ 70 w 73"/>
              <a:gd name="T11" fmla="*/ 24 h 70"/>
              <a:gd name="T12" fmla="*/ 68 w 73"/>
              <a:gd name="T13" fmla="*/ 51 h 70"/>
              <a:gd name="T14" fmla="*/ 47 w 73"/>
              <a:gd name="T15" fmla="*/ 68 h 70"/>
              <a:gd name="T16" fmla="*/ 37 w 73"/>
              <a:gd name="T17" fmla="*/ 70 h 70"/>
              <a:gd name="T18" fmla="*/ 37 w 73"/>
              <a:gd name="T19" fmla="*/ 9 h 70"/>
              <a:gd name="T20" fmla="*/ 29 w 73"/>
              <a:gd name="T21" fmla="*/ 10 h 70"/>
              <a:gd name="T22" fmla="*/ 13 w 73"/>
              <a:gd name="T23" fmla="*/ 23 h 70"/>
              <a:gd name="T24" fmla="*/ 12 w 73"/>
              <a:gd name="T25" fmla="*/ 43 h 70"/>
              <a:gd name="T26" fmla="*/ 37 w 73"/>
              <a:gd name="T27" fmla="*/ 61 h 70"/>
              <a:gd name="T28" fmla="*/ 45 w 73"/>
              <a:gd name="T29" fmla="*/ 59 h 70"/>
              <a:gd name="T30" fmla="*/ 60 w 73"/>
              <a:gd name="T31" fmla="*/ 47 h 70"/>
              <a:gd name="T32" fmla="*/ 61 w 73"/>
              <a:gd name="T33" fmla="*/ 27 h 70"/>
              <a:gd name="T34" fmla="*/ 37 w 73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70">
                <a:moveTo>
                  <a:pt x="37" y="70"/>
                </a:moveTo>
                <a:cubicBezTo>
                  <a:pt x="21" y="70"/>
                  <a:pt x="8" y="60"/>
                  <a:pt x="3" y="46"/>
                </a:cubicBezTo>
                <a:cubicBezTo>
                  <a:pt x="0" y="37"/>
                  <a:pt x="1" y="27"/>
                  <a:pt x="5" y="19"/>
                </a:cubicBezTo>
                <a:cubicBezTo>
                  <a:pt x="10" y="11"/>
                  <a:pt x="17" y="4"/>
                  <a:pt x="26" y="2"/>
                </a:cubicBezTo>
                <a:cubicBezTo>
                  <a:pt x="29" y="0"/>
                  <a:pt x="33" y="0"/>
                  <a:pt x="37" y="0"/>
                </a:cubicBezTo>
                <a:cubicBezTo>
                  <a:pt x="52" y="0"/>
                  <a:pt x="65" y="10"/>
                  <a:pt x="70" y="24"/>
                </a:cubicBezTo>
                <a:cubicBezTo>
                  <a:pt x="73" y="33"/>
                  <a:pt x="72" y="42"/>
                  <a:pt x="68" y="51"/>
                </a:cubicBezTo>
                <a:cubicBezTo>
                  <a:pt x="64" y="59"/>
                  <a:pt x="56" y="65"/>
                  <a:pt x="47" y="68"/>
                </a:cubicBezTo>
                <a:cubicBezTo>
                  <a:pt x="44" y="69"/>
                  <a:pt x="40" y="70"/>
                  <a:pt x="37" y="70"/>
                </a:cubicBezTo>
                <a:close/>
                <a:moveTo>
                  <a:pt x="37" y="9"/>
                </a:moveTo>
                <a:cubicBezTo>
                  <a:pt x="34" y="9"/>
                  <a:pt x="31" y="9"/>
                  <a:pt x="29" y="10"/>
                </a:cubicBezTo>
                <a:cubicBezTo>
                  <a:pt x="22" y="12"/>
                  <a:pt x="17" y="17"/>
                  <a:pt x="13" y="23"/>
                </a:cubicBezTo>
                <a:cubicBezTo>
                  <a:pt x="10" y="29"/>
                  <a:pt x="10" y="36"/>
                  <a:pt x="12" y="43"/>
                </a:cubicBezTo>
                <a:cubicBezTo>
                  <a:pt x="15" y="54"/>
                  <a:pt x="25" y="61"/>
                  <a:pt x="37" y="61"/>
                </a:cubicBezTo>
                <a:cubicBezTo>
                  <a:pt x="39" y="61"/>
                  <a:pt x="42" y="60"/>
                  <a:pt x="45" y="59"/>
                </a:cubicBezTo>
                <a:cubicBezTo>
                  <a:pt x="51" y="57"/>
                  <a:pt x="57" y="53"/>
                  <a:pt x="60" y="47"/>
                </a:cubicBezTo>
                <a:cubicBezTo>
                  <a:pt x="63" y="40"/>
                  <a:pt x="63" y="33"/>
                  <a:pt x="61" y="27"/>
                </a:cubicBezTo>
                <a:cubicBezTo>
                  <a:pt x="58" y="16"/>
                  <a:pt x="48" y="9"/>
                  <a:pt x="37" y="9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6" name="Freeform 32">
            <a:extLst>
              <a:ext uri="{FF2B5EF4-FFF2-40B4-BE49-F238E27FC236}">
                <a16:creationId xmlns:a16="http://schemas.microsoft.com/office/drawing/2014/main" id="{C8D1802E-9BF0-7696-B113-6E0396D24195}"/>
              </a:ext>
            </a:extLst>
          </p:cNvPr>
          <p:cNvSpPr>
            <a:spLocks noEditPoints="1"/>
          </p:cNvSpPr>
          <p:nvPr/>
        </p:nvSpPr>
        <p:spPr bwMode="auto">
          <a:xfrm>
            <a:off x="3081508" y="4255294"/>
            <a:ext cx="304800" cy="296466"/>
          </a:xfrm>
          <a:custGeom>
            <a:avLst/>
            <a:gdLst>
              <a:gd name="T0" fmla="*/ 36 w 72"/>
              <a:gd name="T1" fmla="*/ 70 h 70"/>
              <a:gd name="T2" fmla="*/ 15 w 72"/>
              <a:gd name="T3" fmla="*/ 63 h 70"/>
              <a:gd name="T4" fmla="*/ 1 w 72"/>
              <a:gd name="T5" fmla="*/ 40 h 70"/>
              <a:gd name="T6" fmla="*/ 8 w 72"/>
              <a:gd name="T7" fmla="*/ 14 h 70"/>
              <a:gd name="T8" fmla="*/ 36 w 72"/>
              <a:gd name="T9" fmla="*/ 0 h 70"/>
              <a:gd name="T10" fmla="*/ 56 w 72"/>
              <a:gd name="T11" fmla="*/ 7 h 70"/>
              <a:gd name="T12" fmla="*/ 70 w 72"/>
              <a:gd name="T13" fmla="*/ 29 h 70"/>
              <a:gd name="T14" fmla="*/ 64 w 72"/>
              <a:gd name="T15" fmla="*/ 55 h 70"/>
              <a:gd name="T16" fmla="*/ 36 w 72"/>
              <a:gd name="T17" fmla="*/ 70 h 70"/>
              <a:gd name="T18" fmla="*/ 36 w 72"/>
              <a:gd name="T19" fmla="*/ 9 h 70"/>
              <a:gd name="T20" fmla="*/ 15 w 72"/>
              <a:gd name="T21" fmla="*/ 20 h 70"/>
              <a:gd name="T22" fmla="*/ 10 w 72"/>
              <a:gd name="T23" fmla="*/ 39 h 70"/>
              <a:gd name="T24" fmla="*/ 21 w 72"/>
              <a:gd name="T25" fmla="*/ 56 h 70"/>
              <a:gd name="T26" fmla="*/ 36 w 72"/>
              <a:gd name="T27" fmla="*/ 61 h 70"/>
              <a:gd name="T28" fmla="*/ 57 w 72"/>
              <a:gd name="T29" fmla="*/ 50 h 70"/>
              <a:gd name="T30" fmla="*/ 62 w 72"/>
              <a:gd name="T31" fmla="*/ 31 h 70"/>
              <a:gd name="T32" fmla="*/ 51 w 72"/>
              <a:gd name="T33" fmla="*/ 14 h 70"/>
              <a:gd name="T34" fmla="*/ 36 w 72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70">
                <a:moveTo>
                  <a:pt x="36" y="70"/>
                </a:moveTo>
                <a:cubicBezTo>
                  <a:pt x="28" y="70"/>
                  <a:pt x="21" y="67"/>
                  <a:pt x="15" y="63"/>
                </a:cubicBezTo>
                <a:cubicBezTo>
                  <a:pt x="8" y="58"/>
                  <a:pt x="3" y="50"/>
                  <a:pt x="1" y="40"/>
                </a:cubicBezTo>
                <a:cubicBezTo>
                  <a:pt x="0" y="31"/>
                  <a:pt x="2" y="22"/>
                  <a:pt x="8" y="14"/>
                </a:cubicBezTo>
                <a:cubicBezTo>
                  <a:pt x="14" y="5"/>
                  <a:pt x="25" y="0"/>
                  <a:pt x="36" y="0"/>
                </a:cubicBezTo>
                <a:cubicBezTo>
                  <a:pt x="43" y="0"/>
                  <a:pt x="50" y="2"/>
                  <a:pt x="56" y="7"/>
                </a:cubicBezTo>
                <a:cubicBezTo>
                  <a:pt x="64" y="12"/>
                  <a:pt x="69" y="20"/>
                  <a:pt x="70" y="29"/>
                </a:cubicBezTo>
                <a:cubicBezTo>
                  <a:pt x="72" y="39"/>
                  <a:pt x="70" y="48"/>
                  <a:pt x="64" y="55"/>
                </a:cubicBezTo>
                <a:cubicBezTo>
                  <a:pt x="58" y="64"/>
                  <a:pt x="47" y="70"/>
                  <a:pt x="36" y="70"/>
                </a:cubicBezTo>
                <a:close/>
                <a:moveTo>
                  <a:pt x="36" y="9"/>
                </a:moveTo>
                <a:cubicBezTo>
                  <a:pt x="28" y="9"/>
                  <a:pt x="20" y="13"/>
                  <a:pt x="15" y="20"/>
                </a:cubicBezTo>
                <a:cubicBezTo>
                  <a:pt x="11" y="25"/>
                  <a:pt x="9" y="32"/>
                  <a:pt x="10" y="39"/>
                </a:cubicBezTo>
                <a:cubicBezTo>
                  <a:pt x="11" y="46"/>
                  <a:pt x="15" y="52"/>
                  <a:pt x="21" y="56"/>
                </a:cubicBezTo>
                <a:cubicBezTo>
                  <a:pt x="25" y="59"/>
                  <a:pt x="30" y="61"/>
                  <a:pt x="36" y="61"/>
                </a:cubicBezTo>
                <a:cubicBezTo>
                  <a:pt x="44" y="61"/>
                  <a:pt x="52" y="57"/>
                  <a:pt x="57" y="50"/>
                </a:cubicBezTo>
                <a:cubicBezTo>
                  <a:pt x="61" y="44"/>
                  <a:pt x="63" y="38"/>
                  <a:pt x="62" y="31"/>
                </a:cubicBezTo>
                <a:cubicBezTo>
                  <a:pt x="60" y="24"/>
                  <a:pt x="57" y="18"/>
                  <a:pt x="51" y="14"/>
                </a:cubicBezTo>
                <a:cubicBezTo>
                  <a:pt x="47" y="11"/>
                  <a:pt x="41" y="9"/>
                  <a:pt x="36" y="9"/>
                </a:cubicBezTo>
                <a:close/>
              </a:path>
            </a:pathLst>
          </a:cu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7" name="Freeform 33">
            <a:extLst>
              <a:ext uri="{FF2B5EF4-FFF2-40B4-BE49-F238E27FC236}">
                <a16:creationId xmlns:a16="http://schemas.microsoft.com/office/drawing/2014/main" id="{797A283D-1C32-2BE7-A85B-4478DA6789BC}"/>
              </a:ext>
            </a:extLst>
          </p:cNvPr>
          <p:cNvSpPr>
            <a:spLocks noEditPoints="1"/>
          </p:cNvSpPr>
          <p:nvPr/>
        </p:nvSpPr>
        <p:spPr bwMode="auto">
          <a:xfrm>
            <a:off x="3361304" y="3413522"/>
            <a:ext cx="291704" cy="296466"/>
          </a:xfrm>
          <a:custGeom>
            <a:avLst/>
            <a:gdLst>
              <a:gd name="T0" fmla="*/ 35 w 69"/>
              <a:gd name="T1" fmla="*/ 70 h 70"/>
              <a:gd name="T2" fmla="*/ 0 w 69"/>
              <a:gd name="T3" fmla="*/ 35 h 70"/>
              <a:gd name="T4" fmla="*/ 35 w 69"/>
              <a:gd name="T5" fmla="*/ 0 h 70"/>
              <a:gd name="T6" fmla="*/ 69 w 69"/>
              <a:gd name="T7" fmla="*/ 35 h 70"/>
              <a:gd name="T8" fmla="*/ 35 w 69"/>
              <a:gd name="T9" fmla="*/ 70 h 70"/>
              <a:gd name="T10" fmla="*/ 35 w 69"/>
              <a:gd name="T11" fmla="*/ 9 h 70"/>
              <a:gd name="T12" fmla="*/ 9 w 69"/>
              <a:gd name="T13" fmla="*/ 35 h 70"/>
              <a:gd name="T14" fmla="*/ 35 w 69"/>
              <a:gd name="T15" fmla="*/ 61 h 70"/>
              <a:gd name="T16" fmla="*/ 60 w 69"/>
              <a:gd name="T17" fmla="*/ 35 h 70"/>
              <a:gd name="T18" fmla="*/ 35 w 69"/>
              <a:gd name="T19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70">
                <a:moveTo>
                  <a:pt x="35" y="70"/>
                </a:moveTo>
                <a:cubicBezTo>
                  <a:pt x="15" y="70"/>
                  <a:pt x="0" y="54"/>
                  <a:pt x="0" y="35"/>
                </a:cubicBezTo>
                <a:cubicBezTo>
                  <a:pt x="0" y="16"/>
                  <a:pt x="15" y="0"/>
                  <a:pt x="35" y="0"/>
                </a:cubicBezTo>
                <a:cubicBezTo>
                  <a:pt x="54" y="0"/>
                  <a:pt x="69" y="16"/>
                  <a:pt x="69" y="35"/>
                </a:cubicBezTo>
                <a:cubicBezTo>
                  <a:pt x="69" y="54"/>
                  <a:pt x="54" y="70"/>
                  <a:pt x="35" y="70"/>
                </a:cubicBezTo>
                <a:close/>
                <a:moveTo>
                  <a:pt x="35" y="9"/>
                </a:moveTo>
                <a:cubicBezTo>
                  <a:pt x="20" y="9"/>
                  <a:pt x="9" y="21"/>
                  <a:pt x="9" y="35"/>
                </a:cubicBezTo>
                <a:cubicBezTo>
                  <a:pt x="9" y="49"/>
                  <a:pt x="20" y="61"/>
                  <a:pt x="35" y="61"/>
                </a:cubicBezTo>
                <a:cubicBezTo>
                  <a:pt x="49" y="61"/>
                  <a:pt x="60" y="49"/>
                  <a:pt x="60" y="35"/>
                </a:cubicBezTo>
                <a:cubicBezTo>
                  <a:pt x="60" y="21"/>
                  <a:pt x="49" y="9"/>
                  <a:pt x="35" y="9"/>
                </a:cubicBezTo>
                <a:close/>
              </a:path>
            </a:pathLst>
          </a:custGeom>
          <a:solidFill>
            <a:srgbClr val="0059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D60A0703-5565-DDCB-58F6-0DA64ACB0328}"/>
              </a:ext>
            </a:extLst>
          </p:cNvPr>
          <p:cNvSpPr>
            <a:spLocks noEditPoints="1"/>
          </p:cNvSpPr>
          <p:nvPr/>
        </p:nvSpPr>
        <p:spPr bwMode="auto">
          <a:xfrm>
            <a:off x="3081508" y="2570560"/>
            <a:ext cx="304800" cy="296466"/>
          </a:xfrm>
          <a:custGeom>
            <a:avLst/>
            <a:gdLst>
              <a:gd name="T0" fmla="*/ 36 w 72"/>
              <a:gd name="T1" fmla="*/ 70 h 70"/>
              <a:gd name="T2" fmla="*/ 8 w 72"/>
              <a:gd name="T3" fmla="*/ 55 h 70"/>
              <a:gd name="T4" fmla="*/ 1 w 72"/>
              <a:gd name="T5" fmla="*/ 29 h 70"/>
              <a:gd name="T6" fmla="*/ 15 w 72"/>
              <a:gd name="T7" fmla="*/ 7 h 70"/>
              <a:gd name="T8" fmla="*/ 36 w 72"/>
              <a:gd name="T9" fmla="*/ 0 h 70"/>
              <a:gd name="T10" fmla="*/ 64 w 72"/>
              <a:gd name="T11" fmla="*/ 14 h 70"/>
              <a:gd name="T12" fmla="*/ 70 w 72"/>
              <a:gd name="T13" fmla="*/ 40 h 70"/>
              <a:gd name="T14" fmla="*/ 56 w 72"/>
              <a:gd name="T15" fmla="*/ 63 h 70"/>
              <a:gd name="T16" fmla="*/ 36 w 72"/>
              <a:gd name="T17" fmla="*/ 70 h 70"/>
              <a:gd name="T18" fmla="*/ 36 w 72"/>
              <a:gd name="T19" fmla="*/ 9 h 70"/>
              <a:gd name="T20" fmla="*/ 21 w 72"/>
              <a:gd name="T21" fmla="*/ 14 h 70"/>
              <a:gd name="T22" fmla="*/ 10 w 72"/>
              <a:gd name="T23" fmla="*/ 31 h 70"/>
              <a:gd name="T24" fmla="*/ 15 w 72"/>
              <a:gd name="T25" fmla="*/ 50 h 70"/>
              <a:gd name="T26" fmla="*/ 36 w 72"/>
              <a:gd name="T27" fmla="*/ 61 h 70"/>
              <a:gd name="T28" fmla="*/ 51 w 72"/>
              <a:gd name="T29" fmla="*/ 56 h 70"/>
              <a:gd name="T30" fmla="*/ 62 w 72"/>
              <a:gd name="T31" fmla="*/ 39 h 70"/>
              <a:gd name="T32" fmla="*/ 57 w 72"/>
              <a:gd name="T33" fmla="*/ 20 h 70"/>
              <a:gd name="T34" fmla="*/ 36 w 72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70">
                <a:moveTo>
                  <a:pt x="36" y="70"/>
                </a:moveTo>
                <a:cubicBezTo>
                  <a:pt x="25" y="70"/>
                  <a:pt x="14" y="64"/>
                  <a:pt x="8" y="55"/>
                </a:cubicBezTo>
                <a:cubicBezTo>
                  <a:pt x="2" y="48"/>
                  <a:pt x="0" y="39"/>
                  <a:pt x="1" y="29"/>
                </a:cubicBezTo>
                <a:cubicBezTo>
                  <a:pt x="3" y="20"/>
                  <a:pt x="8" y="12"/>
                  <a:pt x="15" y="7"/>
                </a:cubicBezTo>
                <a:cubicBezTo>
                  <a:pt x="21" y="2"/>
                  <a:pt x="28" y="0"/>
                  <a:pt x="36" y="0"/>
                </a:cubicBezTo>
                <a:cubicBezTo>
                  <a:pt x="47" y="0"/>
                  <a:pt x="58" y="5"/>
                  <a:pt x="64" y="14"/>
                </a:cubicBezTo>
                <a:cubicBezTo>
                  <a:pt x="70" y="22"/>
                  <a:pt x="72" y="31"/>
                  <a:pt x="70" y="40"/>
                </a:cubicBezTo>
                <a:cubicBezTo>
                  <a:pt x="69" y="50"/>
                  <a:pt x="64" y="58"/>
                  <a:pt x="56" y="63"/>
                </a:cubicBezTo>
                <a:cubicBezTo>
                  <a:pt x="50" y="68"/>
                  <a:pt x="43" y="70"/>
                  <a:pt x="36" y="70"/>
                </a:cubicBezTo>
                <a:close/>
                <a:moveTo>
                  <a:pt x="36" y="9"/>
                </a:moveTo>
                <a:cubicBezTo>
                  <a:pt x="30" y="9"/>
                  <a:pt x="25" y="11"/>
                  <a:pt x="21" y="14"/>
                </a:cubicBezTo>
                <a:cubicBezTo>
                  <a:pt x="15" y="18"/>
                  <a:pt x="11" y="24"/>
                  <a:pt x="10" y="31"/>
                </a:cubicBezTo>
                <a:cubicBezTo>
                  <a:pt x="9" y="38"/>
                  <a:pt x="11" y="45"/>
                  <a:pt x="15" y="50"/>
                </a:cubicBezTo>
                <a:cubicBezTo>
                  <a:pt x="20" y="57"/>
                  <a:pt x="28" y="61"/>
                  <a:pt x="36" y="61"/>
                </a:cubicBezTo>
                <a:cubicBezTo>
                  <a:pt x="41" y="61"/>
                  <a:pt x="47" y="59"/>
                  <a:pt x="51" y="56"/>
                </a:cubicBezTo>
                <a:cubicBezTo>
                  <a:pt x="57" y="52"/>
                  <a:pt x="60" y="46"/>
                  <a:pt x="62" y="39"/>
                </a:cubicBezTo>
                <a:cubicBezTo>
                  <a:pt x="63" y="32"/>
                  <a:pt x="61" y="25"/>
                  <a:pt x="57" y="20"/>
                </a:cubicBezTo>
                <a:cubicBezTo>
                  <a:pt x="52" y="13"/>
                  <a:pt x="44" y="9"/>
                  <a:pt x="36" y="9"/>
                </a:cubicBezTo>
                <a:close/>
              </a:path>
            </a:pathLst>
          </a:custGeom>
          <a:solidFill>
            <a:srgbClr val="578B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9" name="文本框 106">
            <a:extLst>
              <a:ext uri="{FF2B5EF4-FFF2-40B4-BE49-F238E27FC236}">
                <a16:creationId xmlns:a16="http://schemas.microsoft.com/office/drawing/2014/main" id="{7D899AC4-3F54-DB7A-69F0-CB2493469A67}"/>
              </a:ext>
            </a:extLst>
          </p:cNvPr>
          <p:cNvSpPr txBox="1"/>
          <p:nvPr/>
        </p:nvSpPr>
        <p:spPr>
          <a:xfrm>
            <a:off x="3174814" y="2022025"/>
            <a:ext cx="1501326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buSzPct val="100000"/>
            </a:pPr>
            <a:r>
              <a:rPr lang="fr-FR" sz="1050" b="1">
                <a:solidFill>
                  <a:schemeClr val="bg1"/>
                </a:solidFill>
              </a:rPr>
              <a:t>Motivation de l’étude</a:t>
            </a:r>
          </a:p>
        </p:txBody>
      </p:sp>
      <p:sp>
        <p:nvSpPr>
          <p:cNvPr id="30" name="文本框 106">
            <a:extLst>
              <a:ext uri="{FF2B5EF4-FFF2-40B4-BE49-F238E27FC236}">
                <a16:creationId xmlns:a16="http://schemas.microsoft.com/office/drawing/2014/main" id="{CB2F49B1-D51A-3556-BEBD-78CA4540F24C}"/>
              </a:ext>
            </a:extLst>
          </p:cNvPr>
          <p:cNvSpPr txBox="1"/>
          <p:nvPr/>
        </p:nvSpPr>
        <p:spPr>
          <a:xfrm>
            <a:off x="4941648" y="2022024"/>
            <a:ext cx="3483634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50"/>
              </a:spcBef>
              <a:buSzPct val="100000"/>
            </a:pPr>
            <a:r>
              <a:rPr lang="fr-FR" altLang="zh-CN" sz="1050">
                <a:solidFill>
                  <a:schemeClr val="bg1"/>
                </a:solidFill>
              </a:rPr>
              <a:t>Mise à jour de la cartographie des risques en prenant compte des risques climatiques</a:t>
            </a: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31" name="文本框 106">
            <a:extLst>
              <a:ext uri="{FF2B5EF4-FFF2-40B4-BE49-F238E27FC236}">
                <a16:creationId xmlns:a16="http://schemas.microsoft.com/office/drawing/2014/main" id="{18912730-64E9-875A-9B34-C0DC8F2D5A33}"/>
              </a:ext>
            </a:extLst>
          </p:cNvPr>
          <p:cNvSpPr txBox="1"/>
          <p:nvPr/>
        </p:nvSpPr>
        <p:spPr>
          <a:xfrm>
            <a:off x="3748430" y="2728661"/>
            <a:ext cx="927710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buSzPct val="100000"/>
            </a:pPr>
            <a:r>
              <a:rPr lang="fr-FR" sz="1050" b="1">
                <a:solidFill>
                  <a:schemeClr val="bg1"/>
                </a:solidFill>
              </a:rPr>
              <a:t>Justification de la démarche</a:t>
            </a:r>
          </a:p>
        </p:txBody>
      </p:sp>
      <p:sp>
        <p:nvSpPr>
          <p:cNvPr id="32" name="文本框 106">
            <a:extLst>
              <a:ext uri="{FF2B5EF4-FFF2-40B4-BE49-F238E27FC236}">
                <a16:creationId xmlns:a16="http://schemas.microsoft.com/office/drawing/2014/main" id="{F07609AB-A843-CAF7-9FDE-E064EE944E17}"/>
              </a:ext>
            </a:extLst>
          </p:cNvPr>
          <p:cNvSpPr txBox="1"/>
          <p:nvPr/>
        </p:nvSpPr>
        <p:spPr>
          <a:xfrm>
            <a:off x="4937020" y="2722698"/>
            <a:ext cx="3483634" cy="3488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Choix des données et de la granularité</a:t>
            </a:r>
          </a:p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Relations physiologiques empiriques</a:t>
            </a:r>
          </a:p>
        </p:txBody>
      </p:sp>
      <p:sp>
        <p:nvSpPr>
          <p:cNvPr id="33" name="文本框 106">
            <a:extLst>
              <a:ext uri="{FF2B5EF4-FFF2-40B4-BE49-F238E27FC236}">
                <a16:creationId xmlns:a16="http://schemas.microsoft.com/office/drawing/2014/main" id="{35C1C999-BA12-A117-8B85-6A7C55865303}"/>
              </a:ext>
            </a:extLst>
          </p:cNvPr>
          <p:cNvSpPr txBox="1"/>
          <p:nvPr/>
        </p:nvSpPr>
        <p:spPr>
          <a:xfrm>
            <a:off x="3748430" y="4134789"/>
            <a:ext cx="927710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buSzPct val="100000"/>
            </a:pPr>
            <a:r>
              <a:rPr lang="fr-FR" sz="1050" b="1">
                <a:solidFill>
                  <a:schemeClr val="bg1"/>
                </a:solidFill>
              </a:rPr>
              <a:t>Projections à horizon 2070</a:t>
            </a:r>
          </a:p>
        </p:txBody>
      </p:sp>
      <p:sp>
        <p:nvSpPr>
          <p:cNvPr id="34" name="文本框 106">
            <a:extLst>
              <a:ext uri="{FF2B5EF4-FFF2-40B4-BE49-F238E27FC236}">
                <a16:creationId xmlns:a16="http://schemas.microsoft.com/office/drawing/2014/main" id="{FF12471E-5E20-5C21-764A-6DBE2EB0F850}"/>
              </a:ext>
            </a:extLst>
          </p:cNvPr>
          <p:cNvSpPr txBox="1"/>
          <p:nvPr/>
        </p:nvSpPr>
        <p:spPr>
          <a:xfrm>
            <a:off x="4941648" y="4134789"/>
            <a:ext cx="3483634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50"/>
              </a:spcBef>
              <a:buSzPct val="100000"/>
            </a:pPr>
            <a:r>
              <a:rPr lang="fr-FR" altLang="zh-CN" sz="1050">
                <a:solidFill>
                  <a:schemeClr val="bg1"/>
                </a:solidFill>
              </a:rPr>
              <a:t>Désigner des référents du changement climatique  (KPI à  utiliser). Lien avec d’autres indicateurs ESG (CSRD)</a:t>
            </a: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43" name="Freeform 22">
            <a:extLst>
              <a:ext uri="{FF2B5EF4-FFF2-40B4-BE49-F238E27FC236}">
                <a16:creationId xmlns:a16="http://schemas.microsoft.com/office/drawing/2014/main" id="{7421FFA9-E073-34B4-A166-E1B1FE7018C9}"/>
              </a:ext>
            </a:extLst>
          </p:cNvPr>
          <p:cNvSpPr>
            <a:spLocks/>
          </p:cNvSpPr>
          <p:nvPr/>
        </p:nvSpPr>
        <p:spPr bwMode="auto">
          <a:xfrm>
            <a:off x="2630261" y="4493419"/>
            <a:ext cx="535781" cy="401241"/>
          </a:xfrm>
          <a:custGeom>
            <a:avLst/>
            <a:gdLst>
              <a:gd name="T0" fmla="*/ 4 w 127"/>
              <a:gd name="T1" fmla="*/ 95 h 95"/>
              <a:gd name="T2" fmla="*/ 0 w 127"/>
              <a:gd name="T3" fmla="*/ 87 h 95"/>
              <a:gd name="T4" fmla="*/ 121 w 127"/>
              <a:gd name="T5" fmla="*/ 0 h 95"/>
              <a:gd name="T6" fmla="*/ 127 w 127"/>
              <a:gd name="T7" fmla="*/ 6 h 95"/>
              <a:gd name="T8" fmla="*/ 4 w 127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95">
                <a:moveTo>
                  <a:pt x="4" y="95"/>
                </a:moveTo>
                <a:cubicBezTo>
                  <a:pt x="0" y="87"/>
                  <a:pt x="0" y="87"/>
                  <a:pt x="0" y="87"/>
                </a:cubicBezTo>
                <a:cubicBezTo>
                  <a:pt x="46" y="67"/>
                  <a:pt x="88" y="37"/>
                  <a:pt x="121" y="0"/>
                </a:cubicBezTo>
                <a:cubicBezTo>
                  <a:pt x="127" y="6"/>
                  <a:pt x="127" y="6"/>
                  <a:pt x="127" y="6"/>
                </a:cubicBezTo>
                <a:cubicBezTo>
                  <a:pt x="94" y="44"/>
                  <a:pt x="51" y="75"/>
                  <a:pt x="4" y="95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44" name="Freeform 35">
            <a:extLst>
              <a:ext uri="{FF2B5EF4-FFF2-40B4-BE49-F238E27FC236}">
                <a16:creationId xmlns:a16="http://schemas.microsoft.com/office/drawing/2014/main" id="{21F9F4E0-A601-A644-0AAA-83E4D42CB7F8}"/>
              </a:ext>
            </a:extLst>
          </p:cNvPr>
          <p:cNvSpPr>
            <a:spLocks noEditPoints="1"/>
          </p:cNvSpPr>
          <p:nvPr/>
        </p:nvSpPr>
        <p:spPr bwMode="auto">
          <a:xfrm>
            <a:off x="2363561" y="2050256"/>
            <a:ext cx="308372" cy="296466"/>
          </a:xfrm>
          <a:custGeom>
            <a:avLst/>
            <a:gdLst>
              <a:gd name="T0" fmla="*/ 37 w 73"/>
              <a:gd name="T1" fmla="*/ 70 h 70"/>
              <a:gd name="T2" fmla="*/ 26 w 73"/>
              <a:gd name="T3" fmla="*/ 68 h 70"/>
              <a:gd name="T4" fmla="*/ 5 w 73"/>
              <a:gd name="T5" fmla="*/ 51 h 70"/>
              <a:gd name="T6" fmla="*/ 3 w 73"/>
              <a:gd name="T7" fmla="*/ 24 h 70"/>
              <a:gd name="T8" fmla="*/ 37 w 73"/>
              <a:gd name="T9" fmla="*/ 0 h 70"/>
              <a:gd name="T10" fmla="*/ 47 w 73"/>
              <a:gd name="T11" fmla="*/ 2 h 70"/>
              <a:gd name="T12" fmla="*/ 68 w 73"/>
              <a:gd name="T13" fmla="*/ 19 h 70"/>
              <a:gd name="T14" fmla="*/ 70 w 73"/>
              <a:gd name="T15" fmla="*/ 46 h 70"/>
              <a:gd name="T16" fmla="*/ 37 w 73"/>
              <a:gd name="T17" fmla="*/ 70 h 70"/>
              <a:gd name="T18" fmla="*/ 37 w 73"/>
              <a:gd name="T19" fmla="*/ 9 h 70"/>
              <a:gd name="T20" fmla="*/ 12 w 73"/>
              <a:gd name="T21" fmla="*/ 27 h 70"/>
              <a:gd name="T22" fmla="*/ 13 w 73"/>
              <a:gd name="T23" fmla="*/ 47 h 70"/>
              <a:gd name="T24" fmla="*/ 29 w 73"/>
              <a:gd name="T25" fmla="*/ 60 h 70"/>
              <a:gd name="T26" fmla="*/ 37 w 73"/>
              <a:gd name="T27" fmla="*/ 61 h 70"/>
              <a:gd name="T28" fmla="*/ 61 w 73"/>
              <a:gd name="T29" fmla="*/ 43 h 70"/>
              <a:gd name="T30" fmla="*/ 60 w 73"/>
              <a:gd name="T31" fmla="*/ 23 h 70"/>
              <a:gd name="T32" fmla="*/ 45 w 73"/>
              <a:gd name="T33" fmla="*/ 10 h 70"/>
              <a:gd name="T34" fmla="*/ 37 w 73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70">
                <a:moveTo>
                  <a:pt x="37" y="70"/>
                </a:moveTo>
                <a:cubicBezTo>
                  <a:pt x="33" y="70"/>
                  <a:pt x="29" y="69"/>
                  <a:pt x="26" y="68"/>
                </a:cubicBezTo>
                <a:cubicBezTo>
                  <a:pt x="17" y="65"/>
                  <a:pt x="10" y="59"/>
                  <a:pt x="5" y="51"/>
                </a:cubicBezTo>
                <a:cubicBezTo>
                  <a:pt x="1" y="42"/>
                  <a:pt x="0" y="33"/>
                  <a:pt x="3" y="24"/>
                </a:cubicBezTo>
                <a:cubicBezTo>
                  <a:pt x="8" y="10"/>
                  <a:pt x="21" y="0"/>
                  <a:pt x="37" y="0"/>
                </a:cubicBezTo>
                <a:cubicBezTo>
                  <a:pt x="40" y="0"/>
                  <a:pt x="44" y="1"/>
                  <a:pt x="47" y="2"/>
                </a:cubicBezTo>
                <a:cubicBezTo>
                  <a:pt x="56" y="5"/>
                  <a:pt x="64" y="11"/>
                  <a:pt x="68" y="19"/>
                </a:cubicBezTo>
                <a:cubicBezTo>
                  <a:pt x="72" y="27"/>
                  <a:pt x="73" y="37"/>
                  <a:pt x="70" y="46"/>
                </a:cubicBezTo>
                <a:cubicBezTo>
                  <a:pt x="65" y="60"/>
                  <a:pt x="52" y="70"/>
                  <a:pt x="37" y="70"/>
                </a:cubicBezTo>
                <a:close/>
                <a:moveTo>
                  <a:pt x="37" y="9"/>
                </a:moveTo>
                <a:cubicBezTo>
                  <a:pt x="25" y="9"/>
                  <a:pt x="15" y="16"/>
                  <a:pt x="12" y="27"/>
                </a:cubicBezTo>
                <a:cubicBezTo>
                  <a:pt x="10" y="33"/>
                  <a:pt x="10" y="41"/>
                  <a:pt x="13" y="47"/>
                </a:cubicBezTo>
                <a:cubicBezTo>
                  <a:pt x="17" y="53"/>
                  <a:pt x="22" y="57"/>
                  <a:pt x="29" y="60"/>
                </a:cubicBezTo>
                <a:cubicBezTo>
                  <a:pt x="31" y="60"/>
                  <a:pt x="34" y="61"/>
                  <a:pt x="37" y="61"/>
                </a:cubicBezTo>
                <a:cubicBezTo>
                  <a:pt x="48" y="61"/>
                  <a:pt x="58" y="54"/>
                  <a:pt x="61" y="43"/>
                </a:cubicBezTo>
                <a:cubicBezTo>
                  <a:pt x="63" y="36"/>
                  <a:pt x="63" y="29"/>
                  <a:pt x="60" y="23"/>
                </a:cubicBezTo>
                <a:cubicBezTo>
                  <a:pt x="57" y="17"/>
                  <a:pt x="51" y="12"/>
                  <a:pt x="45" y="10"/>
                </a:cubicBezTo>
                <a:cubicBezTo>
                  <a:pt x="42" y="9"/>
                  <a:pt x="39" y="9"/>
                  <a:pt x="37" y="9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9440F77E-8709-A910-1856-952FD9B46EBD}"/>
              </a:ext>
            </a:extLst>
          </p:cNvPr>
          <p:cNvSpPr>
            <a:spLocks/>
          </p:cNvSpPr>
          <p:nvPr/>
        </p:nvSpPr>
        <p:spPr bwMode="auto">
          <a:xfrm>
            <a:off x="1184842" y="2558654"/>
            <a:ext cx="891779" cy="2019300"/>
          </a:xfrm>
          <a:custGeom>
            <a:avLst/>
            <a:gdLst>
              <a:gd name="T0" fmla="*/ 211 w 211"/>
              <a:gd name="T1" fmla="*/ 0 h 477"/>
              <a:gd name="T2" fmla="*/ 211 w 211"/>
              <a:gd name="T3" fmla="*/ 464 h 477"/>
              <a:gd name="T4" fmla="*/ 174 w 211"/>
              <a:gd name="T5" fmla="*/ 464 h 477"/>
              <a:gd name="T6" fmla="*/ 152 w 211"/>
              <a:gd name="T7" fmla="*/ 430 h 477"/>
              <a:gd name="T8" fmla="*/ 51 w 211"/>
              <a:gd name="T9" fmla="*/ 424 h 477"/>
              <a:gd name="T10" fmla="*/ 44 w 211"/>
              <a:gd name="T11" fmla="*/ 378 h 477"/>
              <a:gd name="T12" fmla="*/ 33 w 211"/>
              <a:gd name="T13" fmla="*/ 356 h 477"/>
              <a:gd name="T14" fmla="*/ 36 w 211"/>
              <a:gd name="T15" fmla="*/ 345 h 477"/>
              <a:gd name="T16" fmla="*/ 28 w 211"/>
              <a:gd name="T17" fmla="*/ 333 h 477"/>
              <a:gd name="T18" fmla="*/ 28 w 211"/>
              <a:gd name="T19" fmla="*/ 299 h 477"/>
              <a:gd name="T20" fmla="*/ 5 w 211"/>
              <a:gd name="T21" fmla="*/ 292 h 477"/>
              <a:gd name="T22" fmla="*/ 33 w 211"/>
              <a:gd name="T23" fmla="*/ 214 h 477"/>
              <a:gd name="T24" fmla="*/ 211 w 211"/>
              <a:gd name="T25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" h="477">
                <a:moveTo>
                  <a:pt x="211" y="0"/>
                </a:moveTo>
                <a:cubicBezTo>
                  <a:pt x="211" y="464"/>
                  <a:pt x="211" y="464"/>
                  <a:pt x="211" y="464"/>
                </a:cubicBezTo>
                <a:cubicBezTo>
                  <a:pt x="184" y="473"/>
                  <a:pt x="177" y="477"/>
                  <a:pt x="174" y="464"/>
                </a:cubicBezTo>
                <a:cubicBezTo>
                  <a:pt x="170" y="450"/>
                  <a:pt x="165" y="429"/>
                  <a:pt x="152" y="430"/>
                </a:cubicBezTo>
                <a:cubicBezTo>
                  <a:pt x="108" y="431"/>
                  <a:pt x="64" y="431"/>
                  <a:pt x="51" y="424"/>
                </a:cubicBezTo>
                <a:cubicBezTo>
                  <a:pt x="38" y="417"/>
                  <a:pt x="46" y="385"/>
                  <a:pt x="44" y="378"/>
                </a:cubicBezTo>
                <a:cubicBezTo>
                  <a:pt x="41" y="371"/>
                  <a:pt x="34" y="361"/>
                  <a:pt x="33" y="356"/>
                </a:cubicBezTo>
                <a:cubicBezTo>
                  <a:pt x="32" y="350"/>
                  <a:pt x="36" y="345"/>
                  <a:pt x="36" y="345"/>
                </a:cubicBezTo>
                <a:cubicBezTo>
                  <a:pt x="36" y="345"/>
                  <a:pt x="32" y="341"/>
                  <a:pt x="28" y="333"/>
                </a:cubicBezTo>
                <a:cubicBezTo>
                  <a:pt x="24" y="324"/>
                  <a:pt x="30" y="305"/>
                  <a:pt x="28" y="299"/>
                </a:cubicBezTo>
                <a:cubicBezTo>
                  <a:pt x="27" y="294"/>
                  <a:pt x="10" y="299"/>
                  <a:pt x="5" y="292"/>
                </a:cubicBezTo>
                <a:cubicBezTo>
                  <a:pt x="0" y="284"/>
                  <a:pt x="32" y="225"/>
                  <a:pt x="33" y="214"/>
                </a:cubicBezTo>
                <a:cubicBezTo>
                  <a:pt x="34" y="203"/>
                  <a:pt x="24" y="0"/>
                  <a:pt x="211" y="0"/>
                </a:cubicBezTo>
                <a:close/>
              </a:path>
            </a:pathLst>
          </a:custGeom>
          <a:solidFill>
            <a:srgbClr val="0047E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6E4A06B7-5422-48C2-0587-9DC3E33C0CAE}"/>
              </a:ext>
            </a:extLst>
          </p:cNvPr>
          <p:cNvGrpSpPr/>
          <p:nvPr/>
        </p:nvGrpSpPr>
        <p:grpSpPr>
          <a:xfrm>
            <a:off x="2244321" y="3892154"/>
            <a:ext cx="567000" cy="540000"/>
            <a:chOff x="9887149" y="918179"/>
            <a:chExt cx="361670" cy="361333"/>
          </a:xfrm>
          <a:solidFill>
            <a:srgbClr val="0040D0"/>
          </a:solidFill>
        </p:grpSpPr>
        <p:sp>
          <p:nvSpPr>
            <p:cNvPr id="49" name="Graphic 4">
              <a:extLst>
                <a:ext uri="{FF2B5EF4-FFF2-40B4-BE49-F238E27FC236}">
                  <a16:creationId xmlns:a16="http://schemas.microsoft.com/office/drawing/2014/main" id="{37C3BD22-A238-6237-7D95-7036FEDC32D0}"/>
                </a:ext>
              </a:extLst>
            </p:cNvPr>
            <p:cNvSpPr/>
            <p:nvPr/>
          </p:nvSpPr>
          <p:spPr>
            <a:xfrm>
              <a:off x="9887149" y="918179"/>
              <a:ext cx="361670" cy="361333"/>
            </a:xfrm>
            <a:custGeom>
              <a:avLst/>
              <a:gdLst>
                <a:gd name="connsiteX0" fmla="*/ 180835 w 361670"/>
                <a:gd name="connsiteY0" fmla="*/ 349204 h 361333"/>
                <a:gd name="connsiteX1" fmla="*/ 12780 w 361670"/>
                <a:gd name="connsiteY1" fmla="*/ 181305 h 361333"/>
                <a:gd name="connsiteX2" fmla="*/ 180835 w 361670"/>
                <a:gd name="connsiteY2" fmla="*/ 13406 h 361333"/>
                <a:gd name="connsiteX3" fmla="*/ 348890 w 361670"/>
                <a:gd name="connsiteY3" fmla="*/ 181305 h 361333"/>
                <a:gd name="connsiteX4" fmla="*/ 180835 w 361670"/>
                <a:gd name="connsiteY4" fmla="*/ 349204 h 361333"/>
                <a:gd name="connsiteX5" fmla="*/ 180835 w 361670"/>
                <a:gd name="connsiteY5" fmla="*/ 0 h 361333"/>
                <a:gd name="connsiteX6" fmla="*/ 0 w 361670"/>
                <a:gd name="connsiteY6" fmla="*/ 180667 h 361333"/>
                <a:gd name="connsiteX7" fmla="*/ 180835 w 361670"/>
                <a:gd name="connsiteY7" fmla="*/ 361333 h 361333"/>
                <a:gd name="connsiteX8" fmla="*/ 361670 w 361670"/>
                <a:gd name="connsiteY8" fmla="*/ 180667 h 361333"/>
                <a:gd name="connsiteX9" fmla="*/ 180835 w 361670"/>
                <a:gd name="connsiteY9" fmla="*/ 0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0" y="88737"/>
                    <a:pt x="348890" y="181305"/>
                  </a:cubicBezTo>
                  <a:cubicBezTo>
                    <a:pt x="348890" y="273234"/>
                    <a:pt x="273489" y="349204"/>
                    <a:pt x="180835" y="349204"/>
                  </a:cubicBezTo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1157" y="0"/>
                    <a:pt x="180835" y="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Graphic 4">
              <a:extLst>
                <a:ext uri="{FF2B5EF4-FFF2-40B4-BE49-F238E27FC236}">
                  <a16:creationId xmlns:a16="http://schemas.microsoft.com/office/drawing/2014/main" id="{32F2D1C2-04A7-6FB9-FC8F-6FF06A3D123B}"/>
                </a:ext>
              </a:extLst>
            </p:cNvPr>
            <p:cNvSpPr/>
            <p:nvPr/>
          </p:nvSpPr>
          <p:spPr>
            <a:xfrm>
              <a:off x="9954244" y="1012023"/>
              <a:ext cx="226872" cy="173644"/>
            </a:xfrm>
            <a:custGeom>
              <a:avLst/>
              <a:gdLst>
                <a:gd name="connsiteX0" fmla="*/ 214702 w 226872"/>
                <a:gd name="connsiteY0" fmla="*/ 145555 h 173644"/>
                <a:gd name="connsiteX1" fmla="*/ 195532 w 226872"/>
                <a:gd name="connsiteY1" fmla="*/ 145555 h 173644"/>
                <a:gd name="connsiteX2" fmla="*/ 175084 w 226872"/>
                <a:gd name="connsiteY2" fmla="*/ 130233 h 173644"/>
                <a:gd name="connsiteX3" fmla="*/ 166138 w 226872"/>
                <a:gd name="connsiteY3" fmla="*/ 132149 h 173644"/>
                <a:gd name="connsiteX4" fmla="*/ 166138 w 226872"/>
                <a:gd name="connsiteY4" fmla="*/ 81715 h 173644"/>
                <a:gd name="connsiteX5" fmla="*/ 205756 w 226872"/>
                <a:gd name="connsiteY5" fmla="*/ 81715 h 173644"/>
                <a:gd name="connsiteX6" fmla="*/ 214702 w 226872"/>
                <a:gd name="connsiteY6" fmla="*/ 90653 h 173644"/>
                <a:gd name="connsiteX7" fmla="*/ 214702 w 226872"/>
                <a:gd name="connsiteY7" fmla="*/ 145555 h 173644"/>
                <a:gd name="connsiteX8" fmla="*/ 175084 w 226872"/>
                <a:gd name="connsiteY8" fmla="*/ 160876 h 173644"/>
                <a:gd name="connsiteX9" fmla="*/ 166138 w 226872"/>
                <a:gd name="connsiteY9" fmla="*/ 151939 h 173644"/>
                <a:gd name="connsiteX10" fmla="*/ 175084 w 226872"/>
                <a:gd name="connsiteY10" fmla="*/ 143001 h 173644"/>
                <a:gd name="connsiteX11" fmla="*/ 184030 w 226872"/>
                <a:gd name="connsiteY11" fmla="*/ 151939 h 173644"/>
                <a:gd name="connsiteX12" fmla="*/ 175084 w 226872"/>
                <a:gd name="connsiteY12" fmla="*/ 160876 h 173644"/>
                <a:gd name="connsiteX13" fmla="*/ 44730 w 226872"/>
                <a:gd name="connsiteY13" fmla="*/ 160876 h 173644"/>
                <a:gd name="connsiteX14" fmla="*/ 35783 w 226872"/>
                <a:gd name="connsiteY14" fmla="*/ 151939 h 173644"/>
                <a:gd name="connsiteX15" fmla="*/ 44730 w 226872"/>
                <a:gd name="connsiteY15" fmla="*/ 143001 h 173644"/>
                <a:gd name="connsiteX16" fmla="*/ 53675 w 226872"/>
                <a:gd name="connsiteY16" fmla="*/ 151939 h 173644"/>
                <a:gd name="connsiteX17" fmla="*/ 44730 w 226872"/>
                <a:gd name="connsiteY17" fmla="*/ 160876 h 173644"/>
                <a:gd name="connsiteX18" fmla="*/ 12780 w 226872"/>
                <a:gd name="connsiteY18" fmla="*/ 35750 h 173644"/>
                <a:gd name="connsiteX19" fmla="*/ 153358 w 226872"/>
                <a:gd name="connsiteY19" fmla="*/ 35750 h 173644"/>
                <a:gd name="connsiteX20" fmla="*/ 153358 w 226872"/>
                <a:gd name="connsiteY20" fmla="*/ 145555 h 173644"/>
                <a:gd name="connsiteX21" fmla="*/ 65177 w 226872"/>
                <a:gd name="connsiteY21" fmla="*/ 145555 h 173644"/>
                <a:gd name="connsiteX22" fmla="*/ 44730 w 226872"/>
                <a:gd name="connsiteY22" fmla="*/ 130233 h 173644"/>
                <a:gd name="connsiteX23" fmla="*/ 24281 w 226872"/>
                <a:gd name="connsiteY23" fmla="*/ 145555 h 173644"/>
                <a:gd name="connsiteX24" fmla="*/ 12780 w 226872"/>
                <a:gd name="connsiteY24" fmla="*/ 145555 h 173644"/>
                <a:gd name="connsiteX25" fmla="*/ 12780 w 226872"/>
                <a:gd name="connsiteY25" fmla="*/ 35750 h 173644"/>
                <a:gd name="connsiteX26" fmla="*/ 120130 w 226872"/>
                <a:gd name="connsiteY26" fmla="*/ 21706 h 173644"/>
                <a:gd name="connsiteX27" fmla="*/ 129076 w 226872"/>
                <a:gd name="connsiteY27" fmla="*/ 12768 h 173644"/>
                <a:gd name="connsiteX28" fmla="*/ 138022 w 226872"/>
                <a:gd name="connsiteY28" fmla="*/ 21706 h 173644"/>
                <a:gd name="connsiteX29" fmla="*/ 138022 w 226872"/>
                <a:gd name="connsiteY29" fmla="*/ 22982 h 173644"/>
                <a:gd name="connsiteX30" fmla="*/ 119492 w 226872"/>
                <a:gd name="connsiteY30" fmla="*/ 22982 h 173644"/>
                <a:gd name="connsiteX31" fmla="*/ 120130 w 226872"/>
                <a:gd name="connsiteY31" fmla="*/ 21706 h 173644"/>
                <a:gd name="connsiteX32" fmla="*/ 205756 w 226872"/>
                <a:gd name="connsiteY32" fmla="*/ 68947 h 173644"/>
                <a:gd name="connsiteX33" fmla="*/ 166138 w 226872"/>
                <a:gd name="connsiteY33" fmla="*/ 68947 h 173644"/>
                <a:gd name="connsiteX34" fmla="*/ 166138 w 226872"/>
                <a:gd name="connsiteY34" fmla="*/ 29366 h 173644"/>
                <a:gd name="connsiteX35" fmla="*/ 159748 w 226872"/>
                <a:gd name="connsiteY35" fmla="*/ 22982 h 173644"/>
                <a:gd name="connsiteX36" fmla="*/ 150802 w 226872"/>
                <a:gd name="connsiteY36" fmla="*/ 22982 h 173644"/>
                <a:gd name="connsiteX37" fmla="*/ 150802 w 226872"/>
                <a:gd name="connsiteY37" fmla="*/ 21706 h 173644"/>
                <a:gd name="connsiteX38" fmla="*/ 129076 w 226872"/>
                <a:gd name="connsiteY38" fmla="*/ 0 h 173644"/>
                <a:gd name="connsiteX39" fmla="*/ 107350 w 226872"/>
                <a:gd name="connsiteY39" fmla="*/ 21706 h 173644"/>
                <a:gd name="connsiteX40" fmla="*/ 107350 w 226872"/>
                <a:gd name="connsiteY40" fmla="*/ 22982 h 173644"/>
                <a:gd name="connsiteX41" fmla="*/ 6390 w 226872"/>
                <a:gd name="connsiteY41" fmla="*/ 22982 h 173644"/>
                <a:gd name="connsiteX42" fmla="*/ 0 w 226872"/>
                <a:gd name="connsiteY42" fmla="*/ 29366 h 173644"/>
                <a:gd name="connsiteX43" fmla="*/ 0 w 226872"/>
                <a:gd name="connsiteY43" fmla="*/ 151939 h 173644"/>
                <a:gd name="connsiteX44" fmla="*/ 6390 w 226872"/>
                <a:gd name="connsiteY44" fmla="*/ 158323 h 173644"/>
                <a:gd name="connsiteX45" fmla="*/ 24281 w 226872"/>
                <a:gd name="connsiteY45" fmla="*/ 158323 h 173644"/>
                <a:gd name="connsiteX46" fmla="*/ 44730 w 226872"/>
                <a:gd name="connsiteY46" fmla="*/ 173644 h 173644"/>
                <a:gd name="connsiteX47" fmla="*/ 65177 w 226872"/>
                <a:gd name="connsiteY47" fmla="*/ 158323 h 173644"/>
                <a:gd name="connsiteX48" fmla="*/ 153997 w 226872"/>
                <a:gd name="connsiteY48" fmla="*/ 158323 h 173644"/>
                <a:gd name="connsiteX49" fmla="*/ 174445 w 226872"/>
                <a:gd name="connsiteY49" fmla="*/ 173644 h 173644"/>
                <a:gd name="connsiteX50" fmla="*/ 194893 w 226872"/>
                <a:gd name="connsiteY50" fmla="*/ 158323 h 173644"/>
                <a:gd name="connsiteX51" fmla="*/ 220453 w 226872"/>
                <a:gd name="connsiteY51" fmla="*/ 158323 h 173644"/>
                <a:gd name="connsiteX52" fmla="*/ 226843 w 226872"/>
                <a:gd name="connsiteY52" fmla="*/ 151939 h 173644"/>
                <a:gd name="connsiteX53" fmla="*/ 226843 w 226872"/>
                <a:gd name="connsiteY53" fmla="*/ 90653 h 173644"/>
                <a:gd name="connsiteX54" fmla="*/ 205756 w 226872"/>
                <a:gd name="connsiteY54" fmla="*/ 68947 h 17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872" h="173644">
                  <a:moveTo>
                    <a:pt x="214702" y="145555"/>
                  </a:moveTo>
                  <a:lnTo>
                    <a:pt x="195532" y="145555"/>
                  </a:lnTo>
                  <a:cubicBezTo>
                    <a:pt x="192976" y="136617"/>
                    <a:pt x="184669" y="130233"/>
                    <a:pt x="175084" y="130233"/>
                  </a:cubicBezTo>
                  <a:cubicBezTo>
                    <a:pt x="171889" y="130233"/>
                    <a:pt x="168694" y="130872"/>
                    <a:pt x="166138" y="132149"/>
                  </a:cubicBezTo>
                  <a:lnTo>
                    <a:pt x="166138" y="81715"/>
                  </a:lnTo>
                  <a:lnTo>
                    <a:pt x="205756" y="81715"/>
                  </a:lnTo>
                  <a:cubicBezTo>
                    <a:pt x="210868" y="81715"/>
                    <a:pt x="214702" y="85545"/>
                    <a:pt x="214702" y="90653"/>
                  </a:cubicBezTo>
                  <a:lnTo>
                    <a:pt x="214702" y="145555"/>
                  </a:lnTo>
                  <a:close/>
                  <a:moveTo>
                    <a:pt x="175084" y="160876"/>
                  </a:moveTo>
                  <a:cubicBezTo>
                    <a:pt x="169972" y="160876"/>
                    <a:pt x="166138" y="157046"/>
                    <a:pt x="166138" y="151939"/>
                  </a:cubicBezTo>
                  <a:cubicBezTo>
                    <a:pt x="166138" y="146832"/>
                    <a:pt x="169972" y="143001"/>
                    <a:pt x="175084" y="143001"/>
                  </a:cubicBezTo>
                  <a:cubicBezTo>
                    <a:pt x="180196" y="143001"/>
                    <a:pt x="184030" y="146832"/>
                    <a:pt x="184030" y="151939"/>
                  </a:cubicBezTo>
                  <a:cubicBezTo>
                    <a:pt x="184030" y="157046"/>
                    <a:pt x="180196" y="160876"/>
                    <a:pt x="175084" y="160876"/>
                  </a:cubicBezTo>
                  <a:moveTo>
                    <a:pt x="44730" y="160876"/>
                  </a:moveTo>
                  <a:cubicBezTo>
                    <a:pt x="39617" y="160876"/>
                    <a:pt x="35783" y="157046"/>
                    <a:pt x="35783" y="151939"/>
                  </a:cubicBezTo>
                  <a:cubicBezTo>
                    <a:pt x="35783" y="146832"/>
                    <a:pt x="39617" y="143001"/>
                    <a:pt x="44730" y="143001"/>
                  </a:cubicBezTo>
                  <a:cubicBezTo>
                    <a:pt x="49841" y="143001"/>
                    <a:pt x="53675" y="146832"/>
                    <a:pt x="53675" y="151939"/>
                  </a:cubicBezTo>
                  <a:cubicBezTo>
                    <a:pt x="53675" y="157046"/>
                    <a:pt x="49841" y="160876"/>
                    <a:pt x="44730" y="160876"/>
                  </a:cubicBezTo>
                  <a:moveTo>
                    <a:pt x="12780" y="35750"/>
                  </a:moveTo>
                  <a:lnTo>
                    <a:pt x="153358" y="35750"/>
                  </a:lnTo>
                  <a:lnTo>
                    <a:pt x="153358" y="145555"/>
                  </a:lnTo>
                  <a:lnTo>
                    <a:pt x="65177" y="145555"/>
                  </a:lnTo>
                  <a:cubicBezTo>
                    <a:pt x="62621" y="136617"/>
                    <a:pt x="54314" y="130233"/>
                    <a:pt x="44730" y="130233"/>
                  </a:cubicBezTo>
                  <a:cubicBezTo>
                    <a:pt x="35145" y="130233"/>
                    <a:pt x="26837" y="136617"/>
                    <a:pt x="24281" y="145555"/>
                  </a:cubicBezTo>
                  <a:lnTo>
                    <a:pt x="12780" y="145555"/>
                  </a:lnTo>
                  <a:lnTo>
                    <a:pt x="12780" y="35750"/>
                  </a:lnTo>
                  <a:close/>
                  <a:moveTo>
                    <a:pt x="120130" y="21706"/>
                  </a:moveTo>
                  <a:cubicBezTo>
                    <a:pt x="120130" y="16598"/>
                    <a:pt x="123964" y="12768"/>
                    <a:pt x="129076" y="12768"/>
                  </a:cubicBezTo>
                  <a:cubicBezTo>
                    <a:pt x="134189" y="12768"/>
                    <a:pt x="138022" y="16598"/>
                    <a:pt x="138022" y="21706"/>
                  </a:cubicBezTo>
                  <a:cubicBezTo>
                    <a:pt x="138022" y="22344"/>
                    <a:pt x="138022" y="22344"/>
                    <a:pt x="138022" y="22982"/>
                  </a:cubicBezTo>
                  <a:lnTo>
                    <a:pt x="119492" y="22982"/>
                  </a:lnTo>
                  <a:cubicBezTo>
                    <a:pt x="120130" y="22982"/>
                    <a:pt x="120130" y="22344"/>
                    <a:pt x="120130" y="21706"/>
                  </a:cubicBezTo>
                  <a:moveTo>
                    <a:pt x="205756" y="68947"/>
                  </a:moveTo>
                  <a:lnTo>
                    <a:pt x="166138" y="68947"/>
                  </a:lnTo>
                  <a:lnTo>
                    <a:pt x="166138" y="29366"/>
                  </a:lnTo>
                  <a:cubicBezTo>
                    <a:pt x="166138" y="25536"/>
                    <a:pt x="163582" y="22982"/>
                    <a:pt x="159748" y="22982"/>
                  </a:cubicBezTo>
                  <a:lnTo>
                    <a:pt x="150802" y="22982"/>
                  </a:lnTo>
                  <a:cubicBezTo>
                    <a:pt x="150802" y="22344"/>
                    <a:pt x="150802" y="22344"/>
                    <a:pt x="150802" y="21706"/>
                  </a:cubicBezTo>
                  <a:cubicBezTo>
                    <a:pt x="150802" y="9576"/>
                    <a:pt x="141217" y="0"/>
                    <a:pt x="129076" y="0"/>
                  </a:cubicBezTo>
                  <a:cubicBezTo>
                    <a:pt x="116935" y="0"/>
                    <a:pt x="107350" y="9576"/>
                    <a:pt x="107350" y="21706"/>
                  </a:cubicBezTo>
                  <a:cubicBezTo>
                    <a:pt x="107350" y="22344"/>
                    <a:pt x="107350" y="22344"/>
                    <a:pt x="107350" y="22982"/>
                  </a:cubicBezTo>
                  <a:lnTo>
                    <a:pt x="6390" y="22982"/>
                  </a:lnTo>
                  <a:cubicBezTo>
                    <a:pt x="2555" y="22982"/>
                    <a:pt x="0" y="25536"/>
                    <a:pt x="0" y="29366"/>
                  </a:cubicBezTo>
                  <a:lnTo>
                    <a:pt x="0" y="151939"/>
                  </a:lnTo>
                  <a:cubicBezTo>
                    <a:pt x="0" y="155769"/>
                    <a:pt x="2555" y="158323"/>
                    <a:pt x="6390" y="158323"/>
                  </a:cubicBezTo>
                  <a:lnTo>
                    <a:pt x="24281" y="158323"/>
                  </a:lnTo>
                  <a:cubicBezTo>
                    <a:pt x="26837" y="167260"/>
                    <a:pt x="35145" y="173644"/>
                    <a:pt x="44730" y="173644"/>
                  </a:cubicBezTo>
                  <a:cubicBezTo>
                    <a:pt x="54314" y="173644"/>
                    <a:pt x="62621" y="167260"/>
                    <a:pt x="65177" y="158323"/>
                  </a:cubicBezTo>
                  <a:lnTo>
                    <a:pt x="153997" y="158323"/>
                  </a:lnTo>
                  <a:cubicBezTo>
                    <a:pt x="156553" y="167260"/>
                    <a:pt x="164860" y="173644"/>
                    <a:pt x="174445" y="173644"/>
                  </a:cubicBezTo>
                  <a:cubicBezTo>
                    <a:pt x="184030" y="173644"/>
                    <a:pt x="192337" y="167260"/>
                    <a:pt x="194893" y="158323"/>
                  </a:cubicBezTo>
                  <a:lnTo>
                    <a:pt x="220453" y="158323"/>
                  </a:lnTo>
                  <a:cubicBezTo>
                    <a:pt x="224287" y="158323"/>
                    <a:pt x="226843" y="155769"/>
                    <a:pt x="226843" y="151939"/>
                  </a:cubicBezTo>
                  <a:lnTo>
                    <a:pt x="226843" y="90653"/>
                  </a:lnTo>
                  <a:cubicBezTo>
                    <a:pt x="227482" y="78523"/>
                    <a:pt x="217897" y="68947"/>
                    <a:pt x="205756" y="68947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Graphic 4">
              <a:extLst>
                <a:ext uri="{FF2B5EF4-FFF2-40B4-BE49-F238E27FC236}">
                  <a16:creationId xmlns:a16="http://schemas.microsoft.com/office/drawing/2014/main" id="{A1AA16BB-2FC9-35C9-44C9-3A653BF12EE8}"/>
                </a:ext>
              </a:extLst>
            </p:cNvPr>
            <p:cNvSpPr/>
            <p:nvPr/>
          </p:nvSpPr>
          <p:spPr>
            <a:xfrm>
              <a:off x="10007919" y="1065649"/>
              <a:ext cx="58787" cy="58732"/>
            </a:xfrm>
            <a:custGeom>
              <a:avLst/>
              <a:gdLst>
                <a:gd name="connsiteX0" fmla="*/ 6390 w 58787"/>
                <a:gd name="connsiteY0" fmla="*/ 35750 h 58732"/>
                <a:gd name="connsiteX1" fmla="*/ 23004 w 58787"/>
                <a:gd name="connsiteY1" fmla="*/ 35750 h 58732"/>
                <a:gd name="connsiteX2" fmla="*/ 23004 w 58787"/>
                <a:gd name="connsiteY2" fmla="*/ 52349 h 58732"/>
                <a:gd name="connsiteX3" fmla="*/ 29394 w 58787"/>
                <a:gd name="connsiteY3" fmla="*/ 58733 h 58732"/>
                <a:gd name="connsiteX4" fmla="*/ 35784 w 58787"/>
                <a:gd name="connsiteY4" fmla="*/ 52349 h 58732"/>
                <a:gd name="connsiteX5" fmla="*/ 35784 w 58787"/>
                <a:gd name="connsiteY5" fmla="*/ 35750 h 58732"/>
                <a:gd name="connsiteX6" fmla="*/ 52398 w 58787"/>
                <a:gd name="connsiteY6" fmla="*/ 35750 h 58732"/>
                <a:gd name="connsiteX7" fmla="*/ 58788 w 58787"/>
                <a:gd name="connsiteY7" fmla="*/ 29366 h 58732"/>
                <a:gd name="connsiteX8" fmla="*/ 52398 w 58787"/>
                <a:gd name="connsiteY8" fmla="*/ 22982 h 58732"/>
                <a:gd name="connsiteX9" fmla="*/ 35784 w 58787"/>
                <a:gd name="connsiteY9" fmla="*/ 22982 h 58732"/>
                <a:gd name="connsiteX10" fmla="*/ 35784 w 58787"/>
                <a:gd name="connsiteY10" fmla="*/ 6384 h 58732"/>
                <a:gd name="connsiteX11" fmla="*/ 29394 w 58787"/>
                <a:gd name="connsiteY11" fmla="*/ 0 h 58732"/>
                <a:gd name="connsiteX12" fmla="*/ 23004 w 58787"/>
                <a:gd name="connsiteY12" fmla="*/ 6384 h 58732"/>
                <a:gd name="connsiteX13" fmla="*/ 23004 w 58787"/>
                <a:gd name="connsiteY13" fmla="*/ 22982 h 58732"/>
                <a:gd name="connsiteX14" fmla="*/ 6390 w 58787"/>
                <a:gd name="connsiteY14" fmla="*/ 22982 h 58732"/>
                <a:gd name="connsiteX15" fmla="*/ 0 w 58787"/>
                <a:gd name="connsiteY15" fmla="*/ 29366 h 58732"/>
                <a:gd name="connsiteX16" fmla="*/ 6390 w 58787"/>
                <a:gd name="connsiteY16" fmla="*/ 3575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787" h="58732">
                  <a:moveTo>
                    <a:pt x="6390" y="35750"/>
                  </a:moveTo>
                  <a:lnTo>
                    <a:pt x="23004" y="35750"/>
                  </a:lnTo>
                  <a:lnTo>
                    <a:pt x="23004" y="52349"/>
                  </a:lnTo>
                  <a:cubicBezTo>
                    <a:pt x="23004" y="56179"/>
                    <a:pt x="25560" y="58733"/>
                    <a:pt x="29394" y="58733"/>
                  </a:cubicBezTo>
                  <a:cubicBezTo>
                    <a:pt x="33228" y="58733"/>
                    <a:pt x="35784" y="56179"/>
                    <a:pt x="35784" y="52349"/>
                  </a:cubicBezTo>
                  <a:lnTo>
                    <a:pt x="35784" y="35750"/>
                  </a:lnTo>
                  <a:lnTo>
                    <a:pt x="52398" y="35750"/>
                  </a:lnTo>
                  <a:cubicBezTo>
                    <a:pt x="56232" y="35750"/>
                    <a:pt x="58788" y="33197"/>
                    <a:pt x="58788" y="29366"/>
                  </a:cubicBezTo>
                  <a:cubicBezTo>
                    <a:pt x="58788" y="25536"/>
                    <a:pt x="56232" y="22982"/>
                    <a:pt x="52398" y="22982"/>
                  </a:cubicBezTo>
                  <a:lnTo>
                    <a:pt x="35784" y="22982"/>
                  </a:lnTo>
                  <a:lnTo>
                    <a:pt x="35784" y="6384"/>
                  </a:lnTo>
                  <a:cubicBezTo>
                    <a:pt x="35784" y="2554"/>
                    <a:pt x="33228" y="0"/>
                    <a:pt x="29394" y="0"/>
                  </a:cubicBezTo>
                  <a:cubicBezTo>
                    <a:pt x="25560" y="0"/>
                    <a:pt x="23004" y="2554"/>
                    <a:pt x="23004" y="6384"/>
                  </a:cubicBezTo>
                  <a:lnTo>
                    <a:pt x="23004" y="22982"/>
                  </a:lnTo>
                  <a:lnTo>
                    <a:pt x="6390" y="22982"/>
                  </a:lnTo>
                  <a:cubicBezTo>
                    <a:pt x="2556" y="22982"/>
                    <a:pt x="0" y="25536"/>
                    <a:pt x="0" y="29366"/>
                  </a:cubicBezTo>
                  <a:cubicBezTo>
                    <a:pt x="0" y="33197"/>
                    <a:pt x="2556" y="35750"/>
                    <a:pt x="6390" y="3575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59" name="Groupe 4">
            <a:extLst>
              <a:ext uri="{FF2B5EF4-FFF2-40B4-BE49-F238E27FC236}">
                <a16:creationId xmlns:a16="http://schemas.microsoft.com/office/drawing/2014/main" id="{0196AD76-AAB6-B9B5-4A31-1313406B8805}"/>
              </a:ext>
            </a:extLst>
          </p:cNvPr>
          <p:cNvGrpSpPr/>
          <p:nvPr/>
        </p:nvGrpSpPr>
        <p:grpSpPr>
          <a:xfrm>
            <a:off x="2239202" y="2569640"/>
            <a:ext cx="567000" cy="540000"/>
            <a:chOff x="2985602" y="2283187"/>
            <a:chExt cx="756000" cy="720000"/>
          </a:xfrm>
          <a:solidFill>
            <a:srgbClr val="578BFF"/>
          </a:solidFill>
        </p:grpSpPr>
        <p:grpSp>
          <p:nvGrpSpPr>
            <p:cNvPr id="60" name="Groupe 1">
              <a:extLst>
                <a:ext uri="{FF2B5EF4-FFF2-40B4-BE49-F238E27FC236}">
                  <a16:creationId xmlns:a16="http://schemas.microsoft.com/office/drawing/2014/main" id="{ACE9EDB8-8288-D421-69B3-9CE8B2951820}"/>
                </a:ext>
              </a:extLst>
            </p:cNvPr>
            <p:cNvGrpSpPr/>
            <p:nvPr/>
          </p:nvGrpSpPr>
          <p:grpSpPr>
            <a:xfrm>
              <a:off x="2985602" y="2283187"/>
              <a:ext cx="756000" cy="720000"/>
              <a:chOff x="2985602" y="2283187"/>
              <a:chExt cx="756000" cy="720000"/>
            </a:xfrm>
            <a:grpFill/>
          </p:grpSpPr>
          <p:grpSp>
            <p:nvGrpSpPr>
              <p:cNvPr id="62" name="Graphic 4">
                <a:extLst>
                  <a:ext uri="{FF2B5EF4-FFF2-40B4-BE49-F238E27FC236}">
                    <a16:creationId xmlns:a16="http://schemas.microsoft.com/office/drawing/2014/main" id="{D0CAF62E-1958-F531-AEBF-E55593B84364}"/>
                  </a:ext>
                </a:extLst>
              </p:cNvPr>
              <p:cNvGrpSpPr/>
              <p:nvPr/>
            </p:nvGrpSpPr>
            <p:grpSpPr>
              <a:xfrm>
                <a:off x="2985602" y="2283187"/>
                <a:ext cx="756000" cy="720000"/>
                <a:chOff x="8841116" y="918179"/>
                <a:chExt cx="361674" cy="361333"/>
              </a:xfrm>
              <a:grpFill/>
            </p:grpSpPr>
            <p:sp>
              <p:nvSpPr>
                <p:cNvPr id="64" name="Graphic 4">
                  <a:extLst>
                    <a:ext uri="{FF2B5EF4-FFF2-40B4-BE49-F238E27FC236}">
                      <a16:creationId xmlns:a16="http://schemas.microsoft.com/office/drawing/2014/main" id="{0A77CEDE-67E4-9D07-1A3A-C1ABFA37FC3F}"/>
                    </a:ext>
                  </a:extLst>
                </p:cNvPr>
                <p:cNvSpPr/>
                <p:nvPr/>
              </p:nvSpPr>
              <p:spPr>
                <a:xfrm>
                  <a:off x="8841116" y="918179"/>
                  <a:ext cx="361674" cy="361333"/>
                </a:xfrm>
                <a:custGeom>
                  <a:avLst/>
                  <a:gdLst>
                    <a:gd name="connsiteX0" fmla="*/ 180836 w 361674"/>
                    <a:gd name="connsiteY0" fmla="*/ 0 h 361333"/>
                    <a:gd name="connsiteX1" fmla="*/ 0 w 361674"/>
                    <a:gd name="connsiteY1" fmla="*/ 180667 h 361333"/>
                    <a:gd name="connsiteX2" fmla="*/ 180836 w 361674"/>
                    <a:gd name="connsiteY2" fmla="*/ 361333 h 361333"/>
                    <a:gd name="connsiteX3" fmla="*/ 361670 w 361674"/>
                    <a:gd name="connsiteY3" fmla="*/ 180667 h 361333"/>
                    <a:gd name="connsiteX4" fmla="*/ 180836 w 361674"/>
                    <a:gd name="connsiteY4" fmla="*/ 0 h 361333"/>
                    <a:gd name="connsiteX5" fmla="*/ 180836 w 361674"/>
                    <a:gd name="connsiteY5" fmla="*/ 349204 h 361333"/>
                    <a:gd name="connsiteX6" fmla="*/ 12780 w 361674"/>
                    <a:gd name="connsiteY6" fmla="*/ 181305 h 361333"/>
                    <a:gd name="connsiteX7" fmla="*/ 180836 w 361674"/>
                    <a:gd name="connsiteY7" fmla="*/ 13406 h 361333"/>
                    <a:gd name="connsiteX8" fmla="*/ 348890 w 361674"/>
                    <a:gd name="connsiteY8" fmla="*/ 181305 h 361333"/>
                    <a:gd name="connsiteX9" fmla="*/ 180836 w 361674"/>
                    <a:gd name="connsiteY9" fmla="*/ 349204 h 361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1674" h="361333">
                      <a:moveTo>
                        <a:pt x="180836" y="0"/>
                      </a:moveTo>
                      <a:cubicBezTo>
                        <a:pt x="80513" y="0"/>
                        <a:pt x="0" y="81077"/>
                        <a:pt x="0" y="180667"/>
                      </a:cubicBezTo>
                      <a:cubicBezTo>
                        <a:pt x="0" y="280895"/>
                        <a:pt x="81153" y="361333"/>
                        <a:pt x="180836" y="361333"/>
                      </a:cubicBezTo>
                      <a:cubicBezTo>
                        <a:pt x="281157" y="361333"/>
                        <a:pt x="361670" y="280257"/>
                        <a:pt x="361670" y="180667"/>
                      </a:cubicBezTo>
                      <a:cubicBezTo>
                        <a:pt x="362310" y="81077"/>
                        <a:pt x="281157" y="0"/>
                        <a:pt x="180836" y="0"/>
                      </a:cubicBezTo>
                      <a:close/>
                      <a:moveTo>
                        <a:pt x="180836" y="349204"/>
                      </a:moveTo>
                      <a:cubicBezTo>
                        <a:pt x="88181" y="349204"/>
                        <a:pt x="12780" y="273873"/>
                        <a:pt x="12780" y="181305"/>
                      </a:cubicBezTo>
                      <a:cubicBezTo>
                        <a:pt x="12780" y="88737"/>
                        <a:pt x="88181" y="13406"/>
                        <a:pt x="180836" y="13406"/>
                      </a:cubicBezTo>
                      <a:cubicBezTo>
                        <a:pt x="273490" y="13406"/>
                        <a:pt x="348890" y="88737"/>
                        <a:pt x="348890" y="181305"/>
                      </a:cubicBezTo>
                      <a:cubicBezTo>
                        <a:pt x="349530" y="273234"/>
                        <a:pt x="274128" y="349204"/>
                        <a:pt x="180836" y="349204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5" name="Graphic 4">
                  <a:extLst>
                    <a:ext uri="{FF2B5EF4-FFF2-40B4-BE49-F238E27FC236}">
                      <a16:creationId xmlns:a16="http://schemas.microsoft.com/office/drawing/2014/main" id="{5074778A-9061-3EA6-9F43-BC137C2357F9}"/>
                    </a:ext>
                  </a:extLst>
                </p:cNvPr>
                <p:cNvSpPr/>
                <p:nvPr/>
              </p:nvSpPr>
              <p:spPr>
                <a:xfrm>
                  <a:off x="8978500" y="986487"/>
                  <a:ext cx="88181" cy="225354"/>
                </a:xfrm>
                <a:custGeom>
                  <a:avLst/>
                  <a:gdLst>
                    <a:gd name="connsiteX0" fmla="*/ 70928 w 88181"/>
                    <a:gd name="connsiteY0" fmla="*/ 146832 h 225354"/>
                    <a:gd name="connsiteX1" fmla="*/ 70928 w 88181"/>
                    <a:gd name="connsiteY1" fmla="*/ 23621 h 225354"/>
                    <a:gd name="connsiteX2" fmla="*/ 44091 w 88181"/>
                    <a:gd name="connsiteY2" fmla="*/ 0 h 225354"/>
                    <a:gd name="connsiteX3" fmla="*/ 16614 w 88181"/>
                    <a:gd name="connsiteY3" fmla="*/ 24259 h 225354"/>
                    <a:gd name="connsiteX4" fmla="*/ 16614 w 88181"/>
                    <a:gd name="connsiteY4" fmla="*/ 146832 h 225354"/>
                    <a:gd name="connsiteX5" fmla="*/ 0 w 88181"/>
                    <a:gd name="connsiteY5" fmla="*/ 181305 h 225354"/>
                    <a:gd name="connsiteX6" fmla="*/ 44091 w 88181"/>
                    <a:gd name="connsiteY6" fmla="*/ 225355 h 225354"/>
                    <a:gd name="connsiteX7" fmla="*/ 88181 w 88181"/>
                    <a:gd name="connsiteY7" fmla="*/ 181305 h 225354"/>
                    <a:gd name="connsiteX8" fmla="*/ 70928 w 88181"/>
                    <a:gd name="connsiteY8" fmla="*/ 146832 h 225354"/>
                    <a:gd name="connsiteX9" fmla="*/ 43452 w 88181"/>
                    <a:gd name="connsiteY9" fmla="*/ 212587 h 225354"/>
                    <a:gd name="connsiteX10" fmla="*/ 12141 w 88181"/>
                    <a:gd name="connsiteY10" fmla="*/ 181305 h 225354"/>
                    <a:gd name="connsiteX11" fmla="*/ 24921 w 88181"/>
                    <a:gd name="connsiteY11" fmla="*/ 155769 h 225354"/>
                    <a:gd name="connsiteX12" fmla="*/ 28755 w 88181"/>
                    <a:gd name="connsiteY12" fmla="*/ 150024 h 225354"/>
                    <a:gd name="connsiteX13" fmla="*/ 28755 w 88181"/>
                    <a:gd name="connsiteY13" fmla="*/ 24898 h 225354"/>
                    <a:gd name="connsiteX14" fmla="*/ 43452 w 88181"/>
                    <a:gd name="connsiteY14" fmla="*/ 12768 h 225354"/>
                    <a:gd name="connsiteX15" fmla="*/ 57509 w 88181"/>
                    <a:gd name="connsiteY15" fmla="*/ 24259 h 225354"/>
                    <a:gd name="connsiteX16" fmla="*/ 57509 w 88181"/>
                    <a:gd name="connsiteY16" fmla="*/ 150662 h 225354"/>
                    <a:gd name="connsiteX17" fmla="*/ 61343 w 88181"/>
                    <a:gd name="connsiteY17" fmla="*/ 156408 h 225354"/>
                    <a:gd name="connsiteX18" fmla="*/ 74763 w 88181"/>
                    <a:gd name="connsiteY18" fmla="*/ 181944 h 225354"/>
                    <a:gd name="connsiteX19" fmla="*/ 43452 w 88181"/>
                    <a:gd name="connsiteY19" fmla="*/ 212587 h 22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8181" h="225354">
                      <a:moveTo>
                        <a:pt x="70928" y="146832"/>
                      </a:moveTo>
                      <a:lnTo>
                        <a:pt x="70928" y="23621"/>
                      </a:lnTo>
                      <a:cubicBezTo>
                        <a:pt x="70289" y="15322"/>
                        <a:pt x="64538" y="0"/>
                        <a:pt x="44091" y="0"/>
                      </a:cubicBezTo>
                      <a:cubicBezTo>
                        <a:pt x="23643" y="0"/>
                        <a:pt x="17253" y="15960"/>
                        <a:pt x="16614" y="24259"/>
                      </a:cubicBezTo>
                      <a:lnTo>
                        <a:pt x="16614" y="146832"/>
                      </a:lnTo>
                      <a:cubicBezTo>
                        <a:pt x="5751" y="155131"/>
                        <a:pt x="0" y="167899"/>
                        <a:pt x="0" y="181305"/>
                      </a:cubicBezTo>
                      <a:cubicBezTo>
                        <a:pt x="0" y="205564"/>
                        <a:pt x="19809" y="225355"/>
                        <a:pt x="44091" y="225355"/>
                      </a:cubicBezTo>
                      <a:cubicBezTo>
                        <a:pt x="68373" y="225355"/>
                        <a:pt x="88181" y="205564"/>
                        <a:pt x="88181" y="181305"/>
                      </a:cubicBezTo>
                      <a:cubicBezTo>
                        <a:pt x="87543" y="167899"/>
                        <a:pt x="81792" y="155131"/>
                        <a:pt x="70928" y="146832"/>
                      </a:cubicBezTo>
                      <a:close/>
                      <a:moveTo>
                        <a:pt x="43452" y="212587"/>
                      </a:moveTo>
                      <a:cubicBezTo>
                        <a:pt x="26199" y="212587"/>
                        <a:pt x="12141" y="198542"/>
                        <a:pt x="12141" y="181305"/>
                      </a:cubicBezTo>
                      <a:cubicBezTo>
                        <a:pt x="12141" y="171091"/>
                        <a:pt x="17253" y="162153"/>
                        <a:pt x="24921" y="155769"/>
                      </a:cubicBezTo>
                      <a:cubicBezTo>
                        <a:pt x="27477" y="154492"/>
                        <a:pt x="28755" y="152577"/>
                        <a:pt x="28755" y="150024"/>
                      </a:cubicBezTo>
                      <a:lnTo>
                        <a:pt x="28755" y="24898"/>
                      </a:lnTo>
                      <a:cubicBezTo>
                        <a:pt x="28755" y="23621"/>
                        <a:pt x="30033" y="12768"/>
                        <a:pt x="43452" y="12768"/>
                      </a:cubicBezTo>
                      <a:cubicBezTo>
                        <a:pt x="55593" y="12768"/>
                        <a:pt x="57509" y="21706"/>
                        <a:pt x="57509" y="24259"/>
                      </a:cubicBezTo>
                      <a:lnTo>
                        <a:pt x="57509" y="150662"/>
                      </a:lnTo>
                      <a:cubicBezTo>
                        <a:pt x="57509" y="153216"/>
                        <a:pt x="58788" y="155131"/>
                        <a:pt x="61343" y="156408"/>
                      </a:cubicBezTo>
                      <a:cubicBezTo>
                        <a:pt x="69650" y="162153"/>
                        <a:pt x="74763" y="171729"/>
                        <a:pt x="74763" y="181944"/>
                      </a:cubicBezTo>
                      <a:cubicBezTo>
                        <a:pt x="74763" y="198542"/>
                        <a:pt x="60704" y="212587"/>
                        <a:pt x="43452" y="212587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63" name="Ellipse 32">
                <a:extLst>
                  <a:ext uri="{FF2B5EF4-FFF2-40B4-BE49-F238E27FC236}">
                    <a16:creationId xmlns:a16="http://schemas.microsoft.com/office/drawing/2014/main" id="{6B26EC4E-37FE-F051-15EA-9009C0C99EE8}"/>
                  </a:ext>
                </a:extLst>
              </p:cNvPr>
              <p:cNvSpPr/>
              <p:nvPr/>
            </p:nvSpPr>
            <p:spPr bwMode="gray">
              <a:xfrm>
                <a:off x="3316401" y="2733675"/>
                <a:ext cx="96251" cy="93313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fr-FR" sz="1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Rectangle : coins arrondis 3">
              <a:extLst>
                <a:ext uri="{FF2B5EF4-FFF2-40B4-BE49-F238E27FC236}">
                  <a16:creationId xmlns:a16="http://schemas.microsoft.com/office/drawing/2014/main" id="{E199EEA5-11B8-7BA2-7FDE-DAFE553AD5DA}"/>
                </a:ext>
              </a:extLst>
            </p:cNvPr>
            <p:cNvSpPr/>
            <p:nvPr/>
          </p:nvSpPr>
          <p:spPr bwMode="gray">
            <a:xfrm>
              <a:off x="3348871" y="2470785"/>
              <a:ext cx="28800" cy="288000"/>
            </a:xfrm>
            <a:prstGeom prst="roundRect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fr-FR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e 30">
            <a:extLst>
              <a:ext uri="{FF2B5EF4-FFF2-40B4-BE49-F238E27FC236}">
                <a16:creationId xmlns:a16="http://schemas.microsoft.com/office/drawing/2014/main" id="{C26D7F5E-8D35-A3A8-188D-987A3F969191}"/>
              </a:ext>
            </a:extLst>
          </p:cNvPr>
          <p:cNvGrpSpPr/>
          <p:nvPr/>
        </p:nvGrpSpPr>
        <p:grpSpPr>
          <a:xfrm>
            <a:off x="2249753" y="3230897"/>
            <a:ext cx="567000" cy="540000"/>
            <a:chOff x="2991119" y="3139299"/>
            <a:chExt cx="756000" cy="720000"/>
          </a:xfrm>
          <a:solidFill>
            <a:srgbClr val="0047EC"/>
          </a:solidFill>
        </p:grpSpPr>
        <p:grpSp>
          <p:nvGrpSpPr>
            <p:cNvPr id="67" name="Groupe 9">
              <a:extLst>
                <a:ext uri="{FF2B5EF4-FFF2-40B4-BE49-F238E27FC236}">
                  <a16:creationId xmlns:a16="http://schemas.microsoft.com/office/drawing/2014/main" id="{EF8CA764-C608-540B-3D55-CDA7D651A5C0}"/>
                </a:ext>
              </a:extLst>
            </p:cNvPr>
            <p:cNvGrpSpPr/>
            <p:nvPr/>
          </p:nvGrpSpPr>
          <p:grpSpPr>
            <a:xfrm>
              <a:off x="2991119" y="3139299"/>
              <a:ext cx="756000" cy="720000"/>
              <a:chOff x="2985602" y="2283187"/>
              <a:chExt cx="756000" cy="720000"/>
            </a:xfrm>
            <a:grpFill/>
          </p:grpSpPr>
          <p:grpSp>
            <p:nvGrpSpPr>
              <p:cNvPr id="69" name="Graphic 4">
                <a:extLst>
                  <a:ext uri="{FF2B5EF4-FFF2-40B4-BE49-F238E27FC236}">
                    <a16:creationId xmlns:a16="http://schemas.microsoft.com/office/drawing/2014/main" id="{598F5B0B-63A0-0338-FC73-2A2E93AB9E88}"/>
                  </a:ext>
                </a:extLst>
              </p:cNvPr>
              <p:cNvGrpSpPr/>
              <p:nvPr/>
            </p:nvGrpSpPr>
            <p:grpSpPr>
              <a:xfrm>
                <a:off x="2985602" y="2283187"/>
                <a:ext cx="756000" cy="720000"/>
                <a:chOff x="8841116" y="918179"/>
                <a:chExt cx="361674" cy="361333"/>
              </a:xfrm>
              <a:grpFill/>
            </p:grpSpPr>
            <p:sp>
              <p:nvSpPr>
                <p:cNvPr id="71" name="Graphic 4">
                  <a:extLst>
                    <a:ext uri="{FF2B5EF4-FFF2-40B4-BE49-F238E27FC236}">
                      <a16:creationId xmlns:a16="http://schemas.microsoft.com/office/drawing/2014/main" id="{A2880160-D870-53F9-6B93-437B83C3E477}"/>
                    </a:ext>
                  </a:extLst>
                </p:cNvPr>
                <p:cNvSpPr/>
                <p:nvPr/>
              </p:nvSpPr>
              <p:spPr>
                <a:xfrm>
                  <a:off x="8841116" y="918179"/>
                  <a:ext cx="361674" cy="361333"/>
                </a:xfrm>
                <a:custGeom>
                  <a:avLst/>
                  <a:gdLst>
                    <a:gd name="connsiteX0" fmla="*/ 180836 w 361674"/>
                    <a:gd name="connsiteY0" fmla="*/ 0 h 361333"/>
                    <a:gd name="connsiteX1" fmla="*/ 0 w 361674"/>
                    <a:gd name="connsiteY1" fmla="*/ 180667 h 361333"/>
                    <a:gd name="connsiteX2" fmla="*/ 180836 w 361674"/>
                    <a:gd name="connsiteY2" fmla="*/ 361333 h 361333"/>
                    <a:gd name="connsiteX3" fmla="*/ 361670 w 361674"/>
                    <a:gd name="connsiteY3" fmla="*/ 180667 h 361333"/>
                    <a:gd name="connsiteX4" fmla="*/ 180836 w 361674"/>
                    <a:gd name="connsiteY4" fmla="*/ 0 h 361333"/>
                    <a:gd name="connsiteX5" fmla="*/ 180836 w 361674"/>
                    <a:gd name="connsiteY5" fmla="*/ 349204 h 361333"/>
                    <a:gd name="connsiteX6" fmla="*/ 12780 w 361674"/>
                    <a:gd name="connsiteY6" fmla="*/ 181305 h 361333"/>
                    <a:gd name="connsiteX7" fmla="*/ 180836 w 361674"/>
                    <a:gd name="connsiteY7" fmla="*/ 13406 h 361333"/>
                    <a:gd name="connsiteX8" fmla="*/ 348890 w 361674"/>
                    <a:gd name="connsiteY8" fmla="*/ 181305 h 361333"/>
                    <a:gd name="connsiteX9" fmla="*/ 180836 w 361674"/>
                    <a:gd name="connsiteY9" fmla="*/ 349204 h 361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1674" h="361333">
                      <a:moveTo>
                        <a:pt x="180836" y="0"/>
                      </a:moveTo>
                      <a:cubicBezTo>
                        <a:pt x="80513" y="0"/>
                        <a:pt x="0" y="81077"/>
                        <a:pt x="0" y="180667"/>
                      </a:cubicBezTo>
                      <a:cubicBezTo>
                        <a:pt x="0" y="280895"/>
                        <a:pt x="81153" y="361333"/>
                        <a:pt x="180836" y="361333"/>
                      </a:cubicBezTo>
                      <a:cubicBezTo>
                        <a:pt x="281157" y="361333"/>
                        <a:pt x="361670" y="280257"/>
                        <a:pt x="361670" y="180667"/>
                      </a:cubicBezTo>
                      <a:cubicBezTo>
                        <a:pt x="362310" y="81077"/>
                        <a:pt x="281157" y="0"/>
                        <a:pt x="180836" y="0"/>
                      </a:cubicBezTo>
                      <a:close/>
                      <a:moveTo>
                        <a:pt x="180836" y="349204"/>
                      </a:moveTo>
                      <a:cubicBezTo>
                        <a:pt x="88181" y="349204"/>
                        <a:pt x="12780" y="273873"/>
                        <a:pt x="12780" y="181305"/>
                      </a:cubicBezTo>
                      <a:cubicBezTo>
                        <a:pt x="12780" y="88737"/>
                        <a:pt x="88181" y="13406"/>
                        <a:pt x="180836" y="13406"/>
                      </a:cubicBezTo>
                      <a:cubicBezTo>
                        <a:pt x="273490" y="13406"/>
                        <a:pt x="348890" y="88737"/>
                        <a:pt x="348890" y="181305"/>
                      </a:cubicBezTo>
                      <a:cubicBezTo>
                        <a:pt x="349530" y="273234"/>
                        <a:pt x="274128" y="349204"/>
                        <a:pt x="180836" y="349204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2" name="Graphic 4">
                  <a:extLst>
                    <a:ext uri="{FF2B5EF4-FFF2-40B4-BE49-F238E27FC236}">
                      <a16:creationId xmlns:a16="http://schemas.microsoft.com/office/drawing/2014/main" id="{5713AF67-A2EF-B3FE-C253-42F910BF5B1F}"/>
                    </a:ext>
                  </a:extLst>
                </p:cNvPr>
                <p:cNvSpPr/>
                <p:nvPr/>
              </p:nvSpPr>
              <p:spPr>
                <a:xfrm>
                  <a:off x="8978500" y="986487"/>
                  <a:ext cx="88181" cy="225354"/>
                </a:xfrm>
                <a:custGeom>
                  <a:avLst/>
                  <a:gdLst>
                    <a:gd name="connsiteX0" fmla="*/ 70928 w 88181"/>
                    <a:gd name="connsiteY0" fmla="*/ 146832 h 225354"/>
                    <a:gd name="connsiteX1" fmla="*/ 70928 w 88181"/>
                    <a:gd name="connsiteY1" fmla="*/ 23621 h 225354"/>
                    <a:gd name="connsiteX2" fmla="*/ 44091 w 88181"/>
                    <a:gd name="connsiteY2" fmla="*/ 0 h 225354"/>
                    <a:gd name="connsiteX3" fmla="*/ 16614 w 88181"/>
                    <a:gd name="connsiteY3" fmla="*/ 24259 h 225354"/>
                    <a:gd name="connsiteX4" fmla="*/ 16614 w 88181"/>
                    <a:gd name="connsiteY4" fmla="*/ 146832 h 225354"/>
                    <a:gd name="connsiteX5" fmla="*/ 0 w 88181"/>
                    <a:gd name="connsiteY5" fmla="*/ 181305 h 225354"/>
                    <a:gd name="connsiteX6" fmla="*/ 44091 w 88181"/>
                    <a:gd name="connsiteY6" fmla="*/ 225355 h 225354"/>
                    <a:gd name="connsiteX7" fmla="*/ 88181 w 88181"/>
                    <a:gd name="connsiteY7" fmla="*/ 181305 h 225354"/>
                    <a:gd name="connsiteX8" fmla="*/ 70928 w 88181"/>
                    <a:gd name="connsiteY8" fmla="*/ 146832 h 225354"/>
                    <a:gd name="connsiteX9" fmla="*/ 43452 w 88181"/>
                    <a:gd name="connsiteY9" fmla="*/ 212587 h 225354"/>
                    <a:gd name="connsiteX10" fmla="*/ 12141 w 88181"/>
                    <a:gd name="connsiteY10" fmla="*/ 181305 h 225354"/>
                    <a:gd name="connsiteX11" fmla="*/ 24921 w 88181"/>
                    <a:gd name="connsiteY11" fmla="*/ 155769 h 225354"/>
                    <a:gd name="connsiteX12" fmla="*/ 28755 w 88181"/>
                    <a:gd name="connsiteY12" fmla="*/ 150024 h 225354"/>
                    <a:gd name="connsiteX13" fmla="*/ 28755 w 88181"/>
                    <a:gd name="connsiteY13" fmla="*/ 24898 h 225354"/>
                    <a:gd name="connsiteX14" fmla="*/ 43452 w 88181"/>
                    <a:gd name="connsiteY14" fmla="*/ 12768 h 225354"/>
                    <a:gd name="connsiteX15" fmla="*/ 57509 w 88181"/>
                    <a:gd name="connsiteY15" fmla="*/ 24259 h 225354"/>
                    <a:gd name="connsiteX16" fmla="*/ 57509 w 88181"/>
                    <a:gd name="connsiteY16" fmla="*/ 150662 h 225354"/>
                    <a:gd name="connsiteX17" fmla="*/ 61343 w 88181"/>
                    <a:gd name="connsiteY17" fmla="*/ 156408 h 225354"/>
                    <a:gd name="connsiteX18" fmla="*/ 74763 w 88181"/>
                    <a:gd name="connsiteY18" fmla="*/ 181944 h 225354"/>
                    <a:gd name="connsiteX19" fmla="*/ 43452 w 88181"/>
                    <a:gd name="connsiteY19" fmla="*/ 212587 h 22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8181" h="225354">
                      <a:moveTo>
                        <a:pt x="70928" y="146832"/>
                      </a:moveTo>
                      <a:lnTo>
                        <a:pt x="70928" y="23621"/>
                      </a:lnTo>
                      <a:cubicBezTo>
                        <a:pt x="70289" y="15322"/>
                        <a:pt x="64538" y="0"/>
                        <a:pt x="44091" y="0"/>
                      </a:cubicBezTo>
                      <a:cubicBezTo>
                        <a:pt x="23643" y="0"/>
                        <a:pt x="17253" y="15960"/>
                        <a:pt x="16614" y="24259"/>
                      </a:cubicBezTo>
                      <a:lnTo>
                        <a:pt x="16614" y="146832"/>
                      </a:lnTo>
                      <a:cubicBezTo>
                        <a:pt x="5751" y="155131"/>
                        <a:pt x="0" y="167899"/>
                        <a:pt x="0" y="181305"/>
                      </a:cubicBezTo>
                      <a:cubicBezTo>
                        <a:pt x="0" y="205564"/>
                        <a:pt x="19809" y="225355"/>
                        <a:pt x="44091" y="225355"/>
                      </a:cubicBezTo>
                      <a:cubicBezTo>
                        <a:pt x="68373" y="225355"/>
                        <a:pt x="88181" y="205564"/>
                        <a:pt x="88181" y="181305"/>
                      </a:cubicBezTo>
                      <a:cubicBezTo>
                        <a:pt x="87543" y="167899"/>
                        <a:pt x="81792" y="155131"/>
                        <a:pt x="70928" y="146832"/>
                      </a:cubicBezTo>
                      <a:close/>
                      <a:moveTo>
                        <a:pt x="43452" y="212587"/>
                      </a:moveTo>
                      <a:cubicBezTo>
                        <a:pt x="26199" y="212587"/>
                        <a:pt x="12141" y="198542"/>
                        <a:pt x="12141" y="181305"/>
                      </a:cubicBezTo>
                      <a:cubicBezTo>
                        <a:pt x="12141" y="171091"/>
                        <a:pt x="17253" y="162153"/>
                        <a:pt x="24921" y="155769"/>
                      </a:cubicBezTo>
                      <a:cubicBezTo>
                        <a:pt x="27477" y="154492"/>
                        <a:pt x="28755" y="152577"/>
                        <a:pt x="28755" y="150024"/>
                      </a:cubicBezTo>
                      <a:lnTo>
                        <a:pt x="28755" y="24898"/>
                      </a:lnTo>
                      <a:cubicBezTo>
                        <a:pt x="28755" y="23621"/>
                        <a:pt x="30033" y="12768"/>
                        <a:pt x="43452" y="12768"/>
                      </a:cubicBezTo>
                      <a:cubicBezTo>
                        <a:pt x="55593" y="12768"/>
                        <a:pt x="57509" y="21706"/>
                        <a:pt x="57509" y="24259"/>
                      </a:cubicBezTo>
                      <a:lnTo>
                        <a:pt x="57509" y="150662"/>
                      </a:lnTo>
                      <a:cubicBezTo>
                        <a:pt x="57509" y="153216"/>
                        <a:pt x="58788" y="155131"/>
                        <a:pt x="61343" y="156408"/>
                      </a:cubicBezTo>
                      <a:cubicBezTo>
                        <a:pt x="69650" y="162153"/>
                        <a:pt x="74763" y="171729"/>
                        <a:pt x="74763" y="181944"/>
                      </a:cubicBezTo>
                      <a:cubicBezTo>
                        <a:pt x="74763" y="198542"/>
                        <a:pt x="60704" y="212587"/>
                        <a:pt x="43452" y="212587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70" name="Ellipse 13">
                <a:extLst>
                  <a:ext uri="{FF2B5EF4-FFF2-40B4-BE49-F238E27FC236}">
                    <a16:creationId xmlns:a16="http://schemas.microsoft.com/office/drawing/2014/main" id="{478F88BA-9CAB-BB86-C51A-CBCC96F000E4}"/>
                  </a:ext>
                </a:extLst>
              </p:cNvPr>
              <p:cNvSpPr/>
              <p:nvPr/>
            </p:nvSpPr>
            <p:spPr bwMode="gray">
              <a:xfrm>
                <a:off x="3316401" y="2733675"/>
                <a:ext cx="96251" cy="93313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fr-FR" sz="1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Rectangle : coins arrondis 16">
              <a:extLst>
                <a:ext uri="{FF2B5EF4-FFF2-40B4-BE49-F238E27FC236}">
                  <a16:creationId xmlns:a16="http://schemas.microsoft.com/office/drawing/2014/main" id="{17A53BC7-B99E-9E3D-0FF8-7A1D6EABB00B}"/>
                </a:ext>
              </a:extLst>
            </p:cNvPr>
            <p:cNvSpPr/>
            <p:nvPr/>
          </p:nvSpPr>
          <p:spPr bwMode="gray">
            <a:xfrm>
              <a:off x="3353262" y="3501642"/>
              <a:ext cx="28800" cy="108000"/>
            </a:xfrm>
            <a:prstGeom prst="roundRect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fr-FR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44F9202-E8CE-B6A7-3FB3-700269F17983}"/>
              </a:ext>
            </a:extLst>
          </p:cNvPr>
          <p:cNvGrpSpPr/>
          <p:nvPr/>
        </p:nvGrpSpPr>
        <p:grpSpPr>
          <a:xfrm>
            <a:off x="6073305" y="828489"/>
            <a:ext cx="2773422" cy="313351"/>
            <a:chOff x="7543213" y="699730"/>
            <a:chExt cx="2773422" cy="313351"/>
          </a:xfrm>
        </p:grpSpPr>
        <p:sp>
          <p:nvSpPr>
            <p:cNvPr id="22" name="Rounded Rectangle 136">
              <a:extLst>
                <a:ext uri="{FF2B5EF4-FFF2-40B4-BE49-F238E27FC236}">
                  <a16:creationId xmlns:a16="http://schemas.microsoft.com/office/drawing/2014/main" id="{48FADFB5-B48F-6DCF-B01D-A5A24E2CDFDC}"/>
                </a:ext>
              </a:extLst>
            </p:cNvPr>
            <p:cNvSpPr/>
            <p:nvPr/>
          </p:nvSpPr>
          <p:spPr>
            <a:xfrm>
              <a:off x="8428181" y="699730"/>
              <a:ext cx="1073809" cy="313351"/>
            </a:xfrm>
            <a:prstGeom prst="round2DiagRect">
              <a:avLst/>
            </a:prstGeom>
            <a:solidFill>
              <a:schemeClr val="tx2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Modélisation de la mortalité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136">
              <a:extLst>
                <a:ext uri="{FF2B5EF4-FFF2-40B4-BE49-F238E27FC236}">
                  <a16:creationId xmlns:a16="http://schemas.microsoft.com/office/drawing/2014/main" id="{CC5242E5-46DD-BFB3-0B0F-7AC84CCEC75B}"/>
                </a:ext>
              </a:extLst>
            </p:cNvPr>
            <p:cNvSpPr/>
            <p:nvPr/>
          </p:nvSpPr>
          <p:spPr>
            <a:xfrm>
              <a:off x="9394867" y="699730"/>
              <a:ext cx="921768" cy="313350"/>
            </a:xfrm>
            <a:prstGeom prst="round2DiagRect">
              <a:avLst/>
            </a:prstGeom>
            <a:solidFill>
              <a:schemeClr val="tx2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>
                  <a:solidFill>
                    <a:schemeClr val="bg1"/>
                  </a:solidFill>
                </a:rPr>
                <a:t>Projection à horizon 2070</a:t>
              </a:r>
              <a:endParaRPr lang="fr-FR" sz="900">
                <a:solidFill>
                  <a:schemeClr val="bg1"/>
                </a:solidFill>
              </a:endParaRPr>
            </a:p>
          </p:txBody>
        </p:sp>
        <p:sp>
          <p:nvSpPr>
            <p:cNvPr id="38" name="Rounded Rectangle 136">
              <a:extLst>
                <a:ext uri="{FF2B5EF4-FFF2-40B4-BE49-F238E27FC236}">
                  <a16:creationId xmlns:a16="http://schemas.microsoft.com/office/drawing/2014/main" id="{89D69A6F-8AB0-C08E-D18D-389DBB172C28}"/>
                </a:ext>
              </a:extLst>
            </p:cNvPr>
            <p:cNvSpPr/>
            <p:nvPr/>
          </p:nvSpPr>
          <p:spPr>
            <a:xfrm>
              <a:off x="7543213" y="699730"/>
              <a:ext cx="966686" cy="313351"/>
            </a:xfrm>
            <a:prstGeom prst="round2DiagRect">
              <a:avLst/>
            </a:prstGeom>
            <a:solidFill>
              <a:srgbClr val="0047EC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Justification de la démarche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54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Justification de la démarche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466139"/>
          </a:xfrm>
        </p:spPr>
        <p:txBody>
          <a:bodyPr>
            <a:normAutofit/>
          </a:bodyPr>
          <a:lstStyle/>
          <a:p>
            <a:r>
              <a:rPr lang="fr-FR" sz="1600"/>
              <a:t>Choix des données et de la granularité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grpSp>
        <p:nvGrpSpPr>
          <p:cNvPr id="5" name="Graphic 4">
            <a:extLst>
              <a:ext uri="{FF2B5EF4-FFF2-40B4-BE49-F238E27FC236}">
                <a16:creationId xmlns:a16="http://schemas.microsoft.com/office/drawing/2014/main" id="{1A015D3E-3399-4B20-6D46-D933DFD130E8}"/>
              </a:ext>
            </a:extLst>
          </p:cNvPr>
          <p:cNvGrpSpPr/>
          <p:nvPr/>
        </p:nvGrpSpPr>
        <p:grpSpPr>
          <a:xfrm>
            <a:off x="1878308" y="2946454"/>
            <a:ext cx="468000" cy="468000"/>
            <a:chOff x="8841116" y="918179"/>
            <a:chExt cx="361674" cy="361333"/>
          </a:xfrm>
          <a:solidFill>
            <a:srgbClr val="FF2600"/>
          </a:solidFill>
        </p:grpSpPr>
        <p:sp>
          <p:nvSpPr>
            <p:cNvPr id="6" name="Graphic 4">
              <a:extLst>
                <a:ext uri="{FF2B5EF4-FFF2-40B4-BE49-F238E27FC236}">
                  <a16:creationId xmlns:a16="http://schemas.microsoft.com/office/drawing/2014/main" id="{5EEE5AEB-0B6C-1320-7F58-E30F2E2B26D9}"/>
                </a:ext>
              </a:extLst>
            </p:cNvPr>
            <p:cNvSpPr/>
            <p:nvPr/>
          </p:nvSpPr>
          <p:spPr>
            <a:xfrm>
              <a:off x="8841116" y="918179"/>
              <a:ext cx="361674" cy="361333"/>
            </a:xfrm>
            <a:custGeom>
              <a:avLst/>
              <a:gdLst>
                <a:gd name="connsiteX0" fmla="*/ 180836 w 361674"/>
                <a:gd name="connsiteY0" fmla="*/ 0 h 361333"/>
                <a:gd name="connsiteX1" fmla="*/ 0 w 361674"/>
                <a:gd name="connsiteY1" fmla="*/ 180667 h 361333"/>
                <a:gd name="connsiteX2" fmla="*/ 180836 w 361674"/>
                <a:gd name="connsiteY2" fmla="*/ 361333 h 361333"/>
                <a:gd name="connsiteX3" fmla="*/ 361670 w 361674"/>
                <a:gd name="connsiteY3" fmla="*/ 180667 h 361333"/>
                <a:gd name="connsiteX4" fmla="*/ 180836 w 361674"/>
                <a:gd name="connsiteY4" fmla="*/ 0 h 361333"/>
                <a:gd name="connsiteX5" fmla="*/ 180836 w 361674"/>
                <a:gd name="connsiteY5" fmla="*/ 349204 h 361333"/>
                <a:gd name="connsiteX6" fmla="*/ 12780 w 361674"/>
                <a:gd name="connsiteY6" fmla="*/ 181305 h 361333"/>
                <a:gd name="connsiteX7" fmla="*/ 180836 w 361674"/>
                <a:gd name="connsiteY7" fmla="*/ 13406 h 361333"/>
                <a:gd name="connsiteX8" fmla="*/ 348890 w 361674"/>
                <a:gd name="connsiteY8" fmla="*/ 181305 h 361333"/>
                <a:gd name="connsiteX9" fmla="*/ 180836 w 361674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4" h="361333">
                  <a:moveTo>
                    <a:pt x="180836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3" y="361333"/>
                    <a:pt x="180836" y="361333"/>
                  </a:cubicBezTo>
                  <a:cubicBezTo>
                    <a:pt x="281157" y="361333"/>
                    <a:pt x="361670" y="280257"/>
                    <a:pt x="361670" y="180667"/>
                  </a:cubicBezTo>
                  <a:cubicBezTo>
                    <a:pt x="362310" y="81077"/>
                    <a:pt x="281157" y="0"/>
                    <a:pt x="180836" y="0"/>
                  </a:cubicBezTo>
                  <a:close/>
                  <a:moveTo>
                    <a:pt x="180836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6" y="13406"/>
                  </a:cubicBezTo>
                  <a:cubicBezTo>
                    <a:pt x="273490" y="13406"/>
                    <a:pt x="348890" y="88737"/>
                    <a:pt x="348890" y="181305"/>
                  </a:cubicBezTo>
                  <a:cubicBezTo>
                    <a:pt x="349530" y="273234"/>
                    <a:pt x="274128" y="349204"/>
                    <a:pt x="180836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F364690D-A74F-8004-BF8C-04A3211FA230}"/>
                </a:ext>
              </a:extLst>
            </p:cNvPr>
            <p:cNvSpPr/>
            <p:nvPr/>
          </p:nvSpPr>
          <p:spPr>
            <a:xfrm>
              <a:off x="8978500" y="986487"/>
              <a:ext cx="88181" cy="225354"/>
            </a:xfrm>
            <a:custGeom>
              <a:avLst/>
              <a:gdLst>
                <a:gd name="connsiteX0" fmla="*/ 70928 w 88181"/>
                <a:gd name="connsiteY0" fmla="*/ 146832 h 225354"/>
                <a:gd name="connsiteX1" fmla="*/ 70928 w 88181"/>
                <a:gd name="connsiteY1" fmla="*/ 23621 h 225354"/>
                <a:gd name="connsiteX2" fmla="*/ 44091 w 88181"/>
                <a:gd name="connsiteY2" fmla="*/ 0 h 225354"/>
                <a:gd name="connsiteX3" fmla="*/ 16614 w 88181"/>
                <a:gd name="connsiteY3" fmla="*/ 24259 h 225354"/>
                <a:gd name="connsiteX4" fmla="*/ 16614 w 88181"/>
                <a:gd name="connsiteY4" fmla="*/ 146832 h 225354"/>
                <a:gd name="connsiteX5" fmla="*/ 0 w 88181"/>
                <a:gd name="connsiteY5" fmla="*/ 181305 h 225354"/>
                <a:gd name="connsiteX6" fmla="*/ 44091 w 88181"/>
                <a:gd name="connsiteY6" fmla="*/ 225355 h 225354"/>
                <a:gd name="connsiteX7" fmla="*/ 88181 w 88181"/>
                <a:gd name="connsiteY7" fmla="*/ 181305 h 225354"/>
                <a:gd name="connsiteX8" fmla="*/ 70928 w 88181"/>
                <a:gd name="connsiteY8" fmla="*/ 146832 h 225354"/>
                <a:gd name="connsiteX9" fmla="*/ 43452 w 88181"/>
                <a:gd name="connsiteY9" fmla="*/ 212587 h 225354"/>
                <a:gd name="connsiteX10" fmla="*/ 12141 w 88181"/>
                <a:gd name="connsiteY10" fmla="*/ 181305 h 225354"/>
                <a:gd name="connsiteX11" fmla="*/ 24921 w 88181"/>
                <a:gd name="connsiteY11" fmla="*/ 155769 h 225354"/>
                <a:gd name="connsiteX12" fmla="*/ 28755 w 88181"/>
                <a:gd name="connsiteY12" fmla="*/ 150024 h 225354"/>
                <a:gd name="connsiteX13" fmla="*/ 28755 w 88181"/>
                <a:gd name="connsiteY13" fmla="*/ 24898 h 225354"/>
                <a:gd name="connsiteX14" fmla="*/ 43452 w 88181"/>
                <a:gd name="connsiteY14" fmla="*/ 12768 h 225354"/>
                <a:gd name="connsiteX15" fmla="*/ 57509 w 88181"/>
                <a:gd name="connsiteY15" fmla="*/ 24259 h 225354"/>
                <a:gd name="connsiteX16" fmla="*/ 57509 w 88181"/>
                <a:gd name="connsiteY16" fmla="*/ 150662 h 225354"/>
                <a:gd name="connsiteX17" fmla="*/ 61343 w 88181"/>
                <a:gd name="connsiteY17" fmla="*/ 156408 h 225354"/>
                <a:gd name="connsiteX18" fmla="*/ 74763 w 88181"/>
                <a:gd name="connsiteY18" fmla="*/ 181944 h 225354"/>
                <a:gd name="connsiteX19" fmla="*/ 43452 w 88181"/>
                <a:gd name="connsiteY19" fmla="*/ 212587 h 22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181" h="225354">
                  <a:moveTo>
                    <a:pt x="70928" y="146832"/>
                  </a:moveTo>
                  <a:lnTo>
                    <a:pt x="70928" y="23621"/>
                  </a:lnTo>
                  <a:cubicBezTo>
                    <a:pt x="70289" y="15322"/>
                    <a:pt x="64538" y="0"/>
                    <a:pt x="44091" y="0"/>
                  </a:cubicBezTo>
                  <a:cubicBezTo>
                    <a:pt x="23643" y="0"/>
                    <a:pt x="17253" y="15960"/>
                    <a:pt x="16614" y="24259"/>
                  </a:cubicBezTo>
                  <a:lnTo>
                    <a:pt x="16614" y="146832"/>
                  </a:lnTo>
                  <a:cubicBezTo>
                    <a:pt x="5751" y="155131"/>
                    <a:pt x="0" y="167899"/>
                    <a:pt x="0" y="181305"/>
                  </a:cubicBezTo>
                  <a:cubicBezTo>
                    <a:pt x="0" y="205564"/>
                    <a:pt x="19809" y="225355"/>
                    <a:pt x="44091" y="225355"/>
                  </a:cubicBezTo>
                  <a:cubicBezTo>
                    <a:pt x="68373" y="225355"/>
                    <a:pt x="88181" y="205564"/>
                    <a:pt x="88181" y="181305"/>
                  </a:cubicBezTo>
                  <a:cubicBezTo>
                    <a:pt x="87543" y="167899"/>
                    <a:pt x="81792" y="155131"/>
                    <a:pt x="70928" y="146832"/>
                  </a:cubicBezTo>
                  <a:close/>
                  <a:moveTo>
                    <a:pt x="43452" y="212587"/>
                  </a:moveTo>
                  <a:cubicBezTo>
                    <a:pt x="26199" y="212587"/>
                    <a:pt x="12141" y="198542"/>
                    <a:pt x="12141" y="181305"/>
                  </a:cubicBezTo>
                  <a:cubicBezTo>
                    <a:pt x="12141" y="171091"/>
                    <a:pt x="17253" y="162153"/>
                    <a:pt x="24921" y="155769"/>
                  </a:cubicBezTo>
                  <a:cubicBezTo>
                    <a:pt x="27477" y="154492"/>
                    <a:pt x="28755" y="152577"/>
                    <a:pt x="28755" y="150024"/>
                  </a:cubicBezTo>
                  <a:lnTo>
                    <a:pt x="28755" y="24898"/>
                  </a:lnTo>
                  <a:cubicBezTo>
                    <a:pt x="28755" y="23621"/>
                    <a:pt x="30033" y="12768"/>
                    <a:pt x="43452" y="12768"/>
                  </a:cubicBezTo>
                  <a:cubicBezTo>
                    <a:pt x="55593" y="12768"/>
                    <a:pt x="57509" y="21706"/>
                    <a:pt x="57509" y="24259"/>
                  </a:cubicBezTo>
                  <a:lnTo>
                    <a:pt x="57509" y="150662"/>
                  </a:lnTo>
                  <a:cubicBezTo>
                    <a:pt x="57509" y="153216"/>
                    <a:pt x="58788" y="155131"/>
                    <a:pt x="61343" y="156408"/>
                  </a:cubicBezTo>
                  <a:cubicBezTo>
                    <a:pt x="69650" y="162153"/>
                    <a:pt x="74763" y="171729"/>
                    <a:pt x="74763" y="181944"/>
                  </a:cubicBezTo>
                  <a:cubicBezTo>
                    <a:pt x="74763" y="198542"/>
                    <a:pt x="60704" y="212587"/>
                    <a:pt x="43452" y="212587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4">
              <a:extLst>
                <a:ext uri="{FF2B5EF4-FFF2-40B4-BE49-F238E27FC236}">
                  <a16:creationId xmlns:a16="http://schemas.microsoft.com/office/drawing/2014/main" id="{8F8F837A-650D-81F9-88C1-DE99F362F30F}"/>
                </a:ext>
              </a:extLst>
            </p:cNvPr>
            <p:cNvSpPr/>
            <p:nvPr/>
          </p:nvSpPr>
          <p:spPr>
            <a:xfrm>
              <a:off x="8998948" y="1053519"/>
              <a:ext cx="46047" cy="135978"/>
            </a:xfrm>
            <a:custGeom>
              <a:avLst/>
              <a:gdLst>
                <a:gd name="connsiteX0" fmla="*/ 29394 w 46047"/>
                <a:gd name="connsiteY0" fmla="*/ 90653 h 135978"/>
                <a:gd name="connsiteX1" fmla="*/ 29394 w 46047"/>
                <a:gd name="connsiteY1" fmla="*/ 6384 h 135978"/>
                <a:gd name="connsiteX2" fmla="*/ 23004 w 46047"/>
                <a:gd name="connsiteY2" fmla="*/ 0 h 135978"/>
                <a:gd name="connsiteX3" fmla="*/ 16614 w 46047"/>
                <a:gd name="connsiteY3" fmla="*/ 6384 h 135978"/>
                <a:gd name="connsiteX4" fmla="*/ 16614 w 46047"/>
                <a:gd name="connsiteY4" fmla="*/ 90653 h 135978"/>
                <a:gd name="connsiteX5" fmla="*/ 0 w 46047"/>
                <a:gd name="connsiteY5" fmla="*/ 112997 h 135978"/>
                <a:gd name="connsiteX6" fmla="*/ 23004 w 46047"/>
                <a:gd name="connsiteY6" fmla="*/ 135979 h 135978"/>
                <a:gd name="connsiteX7" fmla="*/ 46007 w 46047"/>
                <a:gd name="connsiteY7" fmla="*/ 112997 h 135978"/>
                <a:gd name="connsiteX8" fmla="*/ 29394 w 46047"/>
                <a:gd name="connsiteY8" fmla="*/ 90653 h 13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47" h="135978">
                  <a:moveTo>
                    <a:pt x="29394" y="90653"/>
                  </a:moveTo>
                  <a:lnTo>
                    <a:pt x="29394" y="6384"/>
                  </a:lnTo>
                  <a:cubicBezTo>
                    <a:pt x="29394" y="2554"/>
                    <a:pt x="26837" y="0"/>
                    <a:pt x="23004" y="0"/>
                  </a:cubicBezTo>
                  <a:cubicBezTo>
                    <a:pt x="19170" y="0"/>
                    <a:pt x="16614" y="2554"/>
                    <a:pt x="16614" y="6384"/>
                  </a:cubicBezTo>
                  <a:lnTo>
                    <a:pt x="16614" y="90653"/>
                  </a:lnTo>
                  <a:cubicBezTo>
                    <a:pt x="7029" y="93845"/>
                    <a:pt x="0" y="102144"/>
                    <a:pt x="0" y="112997"/>
                  </a:cubicBezTo>
                  <a:cubicBezTo>
                    <a:pt x="0" y="125765"/>
                    <a:pt x="10224" y="135979"/>
                    <a:pt x="23004" y="135979"/>
                  </a:cubicBezTo>
                  <a:cubicBezTo>
                    <a:pt x="35783" y="135979"/>
                    <a:pt x="46007" y="125765"/>
                    <a:pt x="46007" y="112997"/>
                  </a:cubicBezTo>
                  <a:cubicBezTo>
                    <a:pt x="46646" y="102144"/>
                    <a:pt x="39617" y="93206"/>
                    <a:pt x="29394" y="9065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aphic 4">
            <a:extLst>
              <a:ext uri="{FF2B5EF4-FFF2-40B4-BE49-F238E27FC236}">
                <a16:creationId xmlns:a16="http://schemas.microsoft.com/office/drawing/2014/main" id="{CD831404-DF76-C8D5-F77D-A943D148C48C}"/>
              </a:ext>
            </a:extLst>
          </p:cNvPr>
          <p:cNvGrpSpPr>
            <a:grpSpLocks noChangeAspect="1"/>
          </p:cNvGrpSpPr>
          <p:nvPr/>
        </p:nvGrpSpPr>
        <p:grpSpPr>
          <a:xfrm>
            <a:off x="1877871" y="3482501"/>
            <a:ext cx="468437" cy="468000"/>
            <a:chOff x="467743" y="3339623"/>
            <a:chExt cx="361670" cy="361333"/>
          </a:xfrm>
          <a:solidFill>
            <a:schemeClr val="tx1"/>
          </a:solidFill>
        </p:grpSpPr>
        <p:sp>
          <p:nvSpPr>
            <p:cNvPr id="22" name="Graphic 4">
              <a:extLst>
                <a:ext uri="{FF2B5EF4-FFF2-40B4-BE49-F238E27FC236}">
                  <a16:creationId xmlns:a16="http://schemas.microsoft.com/office/drawing/2014/main" id="{087068AC-79B0-E821-6052-7EE8DB5A36EC}"/>
                </a:ext>
              </a:extLst>
            </p:cNvPr>
            <p:cNvSpPr/>
            <p:nvPr/>
          </p:nvSpPr>
          <p:spPr>
            <a:xfrm>
              <a:off x="467743" y="3339623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8"/>
                    <a:pt x="88181" y="13406"/>
                    <a:pt x="180835" y="13406"/>
                  </a:cubicBezTo>
                  <a:cubicBezTo>
                    <a:pt x="273489" y="13406"/>
                    <a:pt x="348891" y="88738"/>
                    <a:pt x="348891" y="181305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4">
              <a:extLst>
                <a:ext uri="{FF2B5EF4-FFF2-40B4-BE49-F238E27FC236}">
                  <a16:creationId xmlns:a16="http://schemas.microsoft.com/office/drawing/2014/main" id="{8BAF5C90-B0CF-B3ED-03DB-41B12E5F2329}"/>
                </a:ext>
              </a:extLst>
            </p:cNvPr>
            <p:cNvSpPr/>
            <p:nvPr/>
          </p:nvSpPr>
          <p:spPr>
            <a:xfrm>
              <a:off x="668155" y="3455808"/>
              <a:ext cx="108483" cy="130875"/>
            </a:xfrm>
            <a:custGeom>
              <a:avLst/>
              <a:gdLst>
                <a:gd name="connsiteX0" fmla="*/ 105027 w 108483"/>
                <a:gd name="connsiteY0" fmla="*/ 118746 h 130875"/>
                <a:gd name="connsiteX1" fmla="*/ 83941 w 108483"/>
                <a:gd name="connsiteY1" fmla="*/ 113000 h 130875"/>
                <a:gd name="connsiteX2" fmla="*/ 71161 w 108483"/>
                <a:gd name="connsiteY2" fmla="*/ 109808 h 130875"/>
                <a:gd name="connsiteX3" fmla="*/ 65410 w 108483"/>
                <a:gd name="connsiteY3" fmla="*/ 92572 h 130875"/>
                <a:gd name="connsiteX4" fmla="*/ 79468 w 108483"/>
                <a:gd name="connsiteY4" fmla="*/ 60013 h 130875"/>
                <a:gd name="connsiteX5" fmla="*/ 73717 w 108483"/>
                <a:gd name="connsiteY5" fmla="*/ 14687 h 130875"/>
                <a:gd name="connsiteX6" fmla="*/ 41128 w 108483"/>
                <a:gd name="connsiteY6" fmla="*/ 4 h 130875"/>
                <a:gd name="connsiteX7" fmla="*/ 8539 w 108483"/>
                <a:gd name="connsiteY7" fmla="*/ 14687 h 130875"/>
                <a:gd name="connsiteX8" fmla="*/ 2788 w 108483"/>
                <a:gd name="connsiteY8" fmla="*/ 60013 h 130875"/>
                <a:gd name="connsiteX9" fmla="*/ 16846 w 108483"/>
                <a:gd name="connsiteY9" fmla="*/ 92572 h 130875"/>
                <a:gd name="connsiteX10" fmla="*/ 11734 w 108483"/>
                <a:gd name="connsiteY10" fmla="*/ 109808 h 130875"/>
                <a:gd name="connsiteX11" fmla="*/ 10456 w 108483"/>
                <a:gd name="connsiteY11" fmla="*/ 118746 h 130875"/>
                <a:gd name="connsiteX12" fmla="*/ 19402 w 108483"/>
                <a:gd name="connsiteY12" fmla="*/ 120023 h 130875"/>
                <a:gd name="connsiteX13" fmla="*/ 27709 w 108483"/>
                <a:gd name="connsiteY13" fmla="*/ 84911 h 130875"/>
                <a:gd name="connsiteX14" fmla="*/ 15568 w 108483"/>
                <a:gd name="connsiteY14" fmla="*/ 56821 h 130875"/>
                <a:gd name="connsiteX15" fmla="*/ 18763 w 108483"/>
                <a:gd name="connsiteY15" fmla="*/ 22348 h 130875"/>
                <a:gd name="connsiteX16" fmla="*/ 41767 w 108483"/>
                <a:gd name="connsiteY16" fmla="*/ 12772 h 130875"/>
                <a:gd name="connsiteX17" fmla="*/ 64132 w 108483"/>
                <a:gd name="connsiteY17" fmla="*/ 22348 h 130875"/>
                <a:gd name="connsiteX18" fmla="*/ 67327 w 108483"/>
                <a:gd name="connsiteY18" fmla="*/ 56821 h 130875"/>
                <a:gd name="connsiteX19" fmla="*/ 55186 w 108483"/>
                <a:gd name="connsiteY19" fmla="*/ 84911 h 130875"/>
                <a:gd name="connsiteX20" fmla="*/ 64132 w 108483"/>
                <a:gd name="connsiteY20" fmla="*/ 120023 h 130875"/>
                <a:gd name="connsiteX21" fmla="*/ 82663 w 108483"/>
                <a:gd name="connsiteY21" fmla="*/ 125130 h 130875"/>
                <a:gd name="connsiteX22" fmla="*/ 98637 w 108483"/>
                <a:gd name="connsiteY22" fmla="*/ 129599 h 130875"/>
                <a:gd name="connsiteX23" fmla="*/ 101832 w 108483"/>
                <a:gd name="connsiteY23" fmla="*/ 130875 h 130875"/>
                <a:gd name="connsiteX24" fmla="*/ 107583 w 108483"/>
                <a:gd name="connsiteY24" fmla="*/ 127683 h 130875"/>
                <a:gd name="connsiteX25" fmla="*/ 105027 w 108483"/>
                <a:gd name="connsiteY25" fmla="*/ 118746 h 13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8483" h="130875">
                  <a:moveTo>
                    <a:pt x="105027" y="118746"/>
                  </a:moveTo>
                  <a:cubicBezTo>
                    <a:pt x="98637" y="114915"/>
                    <a:pt x="90969" y="113639"/>
                    <a:pt x="83941" y="113000"/>
                  </a:cubicBezTo>
                  <a:cubicBezTo>
                    <a:pt x="78829" y="112362"/>
                    <a:pt x="73078" y="111723"/>
                    <a:pt x="71161" y="109808"/>
                  </a:cubicBezTo>
                  <a:cubicBezTo>
                    <a:pt x="65410" y="105339"/>
                    <a:pt x="64771" y="95125"/>
                    <a:pt x="65410" y="92572"/>
                  </a:cubicBezTo>
                  <a:cubicBezTo>
                    <a:pt x="71161" y="84911"/>
                    <a:pt x="76912" y="71504"/>
                    <a:pt x="79468" y="60013"/>
                  </a:cubicBezTo>
                  <a:cubicBezTo>
                    <a:pt x="83941" y="40223"/>
                    <a:pt x="82024" y="25540"/>
                    <a:pt x="73717" y="14687"/>
                  </a:cubicBezTo>
                  <a:cubicBezTo>
                    <a:pt x="61576" y="4"/>
                    <a:pt x="41767" y="4"/>
                    <a:pt x="41128" y="4"/>
                  </a:cubicBezTo>
                  <a:cubicBezTo>
                    <a:pt x="40489" y="4"/>
                    <a:pt x="20680" y="-635"/>
                    <a:pt x="8539" y="14687"/>
                  </a:cubicBezTo>
                  <a:cubicBezTo>
                    <a:pt x="-407" y="25540"/>
                    <a:pt x="-2324" y="40861"/>
                    <a:pt x="2788" y="60013"/>
                  </a:cubicBezTo>
                  <a:cubicBezTo>
                    <a:pt x="5344" y="71504"/>
                    <a:pt x="11095" y="84911"/>
                    <a:pt x="16846" y="92572"/>
                  </a:cubicBezTo>
                  <a:cubicBezTo>
                    <a:pt x="18124" y="94487"/>
                    <a:pt x="17485" y="105339"/>
                    <a:pt x="11734" y="109808"/>
                  </a:cubicBezTo>
                  <a:cubicBezTo>
                    <a:pt x="9178" y="111723"/>
                    <a:pt x="8539" y="116192"/>
                    <a:pt x="10456" y="118746"/>
                  </a:cubicBezTo>
                  <a:cubicBezTo>
                    <a:pt x="12373" y="121299"/>
                    <a:pt x="16846" y="121938"/>
                    <a:pt x="19402" y="120023"/>
                  </a:cubicBezTo>
                  <a:cubicBezTo>
                    <a:pt x="30904" y="111085"/>
                    <a:pt x="32821" y="92572"/>
                    <a:pt x="27709" y="84911"/>
                  </a:cubicBezTo>
                  <a:cubicBezTo>
                    <a:pt x="23236" y="78527"/>
                    <a:pt x="18124" y="67036"/>
                    <a:pt x="15568" y="56821"/>
                  </a:cubicBezTo>
                  <a:cubicBezTo>
                    <a:pt x="11734" y="41500"/>
                    <a:pt x="13012" y="30009"/>
                    <a:pt x="18763" y="22348"/>
                  </a:cubicBezTo>
                  <a:cubicBezTo>
                    <a:pt x="26431" y="12772"/>
                    <a:pt x="41128" y="12772"/>
                    <a:pt x="41767" y="12772"/>
                  </a:cubicBezTo>
                  <a:cubicBezTo>
                    <a:pt x="41767" y="12772"/>
                    <a:pt x="56464" y="12772"/>
                    <a:pt x="64132" y="22348"/>
                  </a:cubicBezTo>
                  <a:cubicBezTo>
                    <a:pt x="69883" y="30009"/>
                    <a:pt x="71161" y="41500"/>
                    <a:pt x="67327" y="56821"/>
                  </a:cubicBezTo>
                  <a:cubicBezTo>
                    <a:pt x="64771" y="67036"/>
                    <a:pt x="59659" y="78527"/>
                    <a:pt x="55186" y="84911"/>
                  </a:cubicBezTo>
                  <a:cubicBezTo>
                    <a:pt x="50074" y="91933"/>
                    <a:pt x="51352" y="111085"/>
                    <a:pt x="64132" y="120023"/>
                  </a:cubicBezTo>
                  <a:cubicBezTo>
                    <a:pt x="69244" y="123215"/>
                    <a:pt x="75634" y="123853"/>
                    <a:pt x="82663" y="125130"/>
                  </a:cubicBezTo>
                  <a:cubicBezTo>
                    <a:pt x="88414" y="125768"/>
                    <a:pt x="94803" y="127045"/>
                    <a:pt x="98637" y="129599"/>
                  </a:cubicBezTo>
                  <a:cubicBezTo>
                    <a:pt x="99915" y="130237"/>
                    <a:pt x="100554" y="130875"/>
                    <a:pt x="101832" y="130875"/>
                  </a:cubicBezTo>
                  <a:cubicBezTo>
                    <a:pt x="103749" y="130875"/>
                    <a:pt x="106305" y="129599"/>
                    <a:pt x="107583" y="127683"/>
                  </a:cubicBezTo>
                  <a:cubicBezTo>
                    <a:pt x="109500" y="124491"/>
                    <a:pt x="108222" y="120661"/>
                    <a:pt x="105027" y="118746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4">
              <a:extLst>
                <a:ext uri="{FF2B5EF4-FFF2-40B4-BE49-F238E27FC236}">
                  <a16:creationId xmlns:a16="http://schemas.microsoft.com/office/drawing/2014/main" id="{53ED26F5-F7D2-F4B9-32E9-7D2999556AB9}"/>
                </a:ext>
              </a:extLst>
            </p:cNvPr>
            <p:cNvSpPr/>
            <p:nvPr/>
          </p:nvSpPr>
          <p:spPr>
            <a:xfrm>
              <a:off x="520929" y="3437934"/>
              <a:ext cx="168945" cy="164070"/>
            </a:xfrm>
            <a:custGeom>
              <a:avLst/>
              <a:gdLst>
                <a:gd name="connsiteX0" fmla="*/ 164711 w 168945"/>
                <a:gd name="connsiteY0" fmla="*/ 152580 h 164070"/>
                <a:gd name="connsiteX1" fmla="*/ 135317 w 168945"/>
                <a:gd name="connsiteY1" fmla="*/ 146196 h 164070"/>
                <a:gd name="connsiteX2" fmla="*/ 121899 w 168945"/>
                <a:gd name="connsiteY2" fmla="*/ 143642 h 164070"/>
                <a:gd name="connsiteX3" fmla="*/ 111675 w 168945"/>
                <a:gd name="connsiteY3" fmla="*/ 116191 h 164070"/>
                <a:gd name="connsiteX4" fmla="*/ 129566 w 168945"/>
                <a:gd name="connsiteY4" fmla="*/ 74695 h 164070"/>
                <a:gd name="connsiteX5" fmla="*/ 122538 w 168945"/>
                <a:gd name="connsiteY5" fmla="*/ 17239 h 164070"/>
                <a:gd name="connsiteX6" fmla="*/ 84198 w 168945"/>
                <a:gd name="connsiteY6" fmla="*/ 3 h 164070"/>
                <a:gd name="connsiteX7" fmla="*/ 45858 w 168945"/>
                <a:gd name="connsiteY7" fmla="*/ 17239 h 164070"/>
                <a:gd name="connsiteX8" fmla="*/ 38829 w 168945"/>
                <a:gd name="connsiteY8" fmla="*/ 74695 h 164070"/>
                <a:gd name="connsiteX9" fmla="*/ 56721 w 168945"/>
                <a:gd name="connsiteY9" fmla="*/ 115553 h 164070"/>
                <a:gd name="connsiteX10" fmla="*/ 46497 w 168945"/>
                <a:gd name="connsiteY10" fmla="*/ 143004 h 164070"/>
                <a:gd name="connsiteX11" fmla="*/ 33078 w 168945"/>
                <a:gd name="connsiteY11" fmla="*/ 145558 h 164070"/>
                <a:gd name="connsiteX12" fmla="*/ 3685 w 168945"/>
                <a:gd name="connsiteY12" fmla="*/ 151942 h 164070"/>
                <a:gd name="connsiteX13" fmla="*/ 490 w 168945"/>
                <a:gd name="connsiteY13" fmla="*/ 160241 h 164070"/>
                <a:gd name="connsiteX14" fmla="*/ 8797 w 168945"/>
                <a:gd name="connsiteY14" fmla="*/ 163433 h 164070"/>
                <a:gd name="connsiteX15" fmla="*/ 33717 w 168945"/>
                <a:gd name="connsiteY15" fmla="*/ 158326 h 164070"/>
                <a:gd name="connsiteX16" fmla="*/ 52887 w 168945"/>
                <a:gd name="connsiteY16" fmla="*/ 154495 h 164070"/>
                <a:gd name="connsiteX17" fmla="*/ 68862 w 168945"/>
                <a:gd name="connsiteY17" fmla="*/ 128959 h 164070"/>
                <a:gd name="connsiteX18" fmla="*/ 67584 w 168945"/>
                <a:gd name="connsiteY18" fmla="*/ 108531 h 164070"/>
                <a:gd name="connsiteX19" fmla="*/ 51609 w 168945"/>
                <a:gd name="connsiteY19" fmla="*/ 71503 h 164070"/>
                <a:gd name="connsiteX20" fmla="*/ 56082 w 168945"/>
                <a:gd name="connsiteY20" fmla="*/ 24900 h 164070"/>
                <a:gd name="connsiteX21" fmla="*/ 84837 w 168945"/>
                <a:gd name="connsiteY21" fmla="*/ 12771 h 164070"/>
                <a:gd name="connsiteX22" fmla="*/ 112953 w 168945"/>
                <a:gd name="connsiteY22" fmla="*/ 24900 h 164070"/>
                <a:gd name="connsiteX23" fmla="*/ 117426 w 168945"/>
                <a:gd name="connsiteY23" fmla="*/ 71503 h 164070"/>
                <a:gd name="connsiteX24" fmla="*/ 101451 w 168945"/>
                <a:gd name="connsiteY24" fmla="*/ 108531 h 164070"/>
                <a:gd name="connsiteX25" fmla="*/ 100173 w 168945"/>
                <a:gd name="connsiteY25" fmla="*/ 128959 h 164070"/>
                <a:gd name="connsiteX26" fmla="*/ 116148 w 168945"/>
                <a:gd name="connsiteY26" fmla="*/ 154495 h 164070"/>
                <a:gd name="connsiteX27" fmla="*/ 135317 w 168945"/>
                <a:gd name="connsiteY27" fmla="*/ 158326 h 164070"/>
                <a:gd name="connsiteX28" fmla="*/ 160238 w 168945"/>
                <a:gd name="connsiteY28" fmla="*/ 163433 h 164070"/>
                <a:gd name="connsiteX29" fmla="*/ 162794 w 168945"/>
                <a:gd name="connsiteY29" fmla="*/ 164071 h 164070"/>
                <a:gd name="connsiteX30" fmla="*/ 168545 w 168945"/>
                <a:gd name="connsiteY30" fmla="*/ 160241 h 164070"/>
                <a:gd name="connsiteX31" fmla="*/ 164711 w 168945"/>
                <a:gd name="connsiteY31" fmla="*/ 152580 h 16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8945" h="164070">
                  <a:moveTo>
                    <a:pt x="164711" y="152580"/>
                  </a:moveTo>
                  <a:cubicBezTo>
                    <a:pt x="153209" y="147473"/>
                    <a:pt x="142985" y="146834"/>
                    <a:pt x="135317" y="146196"/>
                  </a:cubicBezTo>
                  <a:cubicBezTo>
                    <a:pt x="129566" y="146196"/>
                    <a:pt x="125093" y="145558"/>
                    <a:pt x="121899" y="143642"/>
                  </a:cubicBezTo>
                  <a:cubicBezTo>
                    <a:pt x="114870" y="139812"/>
                    <a:pt x="109758" y="120660"/>
                    <a:pt x="111675" y="116191"/>
                  </a:cubicBezTo>
                  <a:cubicBezTo>
                    <a:pt x="118704" y="106615"/>
                    <a:pt x="125732" y="89379"/>
                    <a:pt x="129566" y="74695"/>
                  </a:cubicBezTo>
                  <a:cubicBezTo>
                    <a:pt x="135317" y="49798"/>
                    <a:pt x="133400" y="30007"/>
                    <a:pt x="122538" y="17239"/>
                  </a:cubicBezTo>
                  <a:cubicBezTo>
                    <a:pt x="108480" y="3"/>
                    <a:pt x="85476" y="3"/>
                    <a:pt x="84198" y="3"/>
                  </a:cubicBezTo>
                  <a:cubicBezTo>
                    <a:pt x="83559" y="3"/>
                    <a:pt x="59916" y="-636"/>
                    <a:pt x="45858" y="17239"/>
                  </a:cubicBezTo>
                  <a:cubicBezTo>
                    <a:pt x="34995" y="30646"/>
                    <a:pt x="32439" y="49798"/>
                    <a:pt x="38829" y="74695"/>
                  </a:cubicBezTo>
                  <a:cubicBezTo>
                    <a:pt x="42663" y="89379"/>
                    <a:pt x="49692" y="106615"/>
                    <a:pt x="56721" y="115553"/>
                  </a:cubicBezTo>
                  <a:cubicBezTo>
                    <a:pt x="58638" y="120022"/>
                    <a:pt x="53526" y="139174"/>
                    <a:pt x="46497" y="143004"/>
                  </a:cubicBezTo>
                  <a:cubicBezTo>
                    <a:pt x="43302" y="144919"/>
                    <a:pt x="38829" y="144919"/>
                    <a:pt x="33078" y="145558"/>
                  </a:cubicBezTo>
                  <a:cubicBezTo>
                    <a:pt x="24772" y="146196"/>
                    <a:pt x="15187" y="146196"/>
                    <a:pt x="3685" y="151942"/>
                  </a:cubicBezTo>
                  <a:cubicBezTo>
                    <a:pt x="490" y="153218"/>
                    <a:pt x="-788" y="157049"/>
                    <a:pt x="490" y="160241"/>
                  </a:cubicBezTo>
                  <a:cubicBezTo>
                    <a:pt x="1768" y="163433"/>
                    <a:pt x="5602" y="164710"/>
                    <a:pt x="8797" y="163433"/>
                  </a:cubicBezTo>
                  <a:cubicBezTo>
                    <a:pt x="17743" y="158964"/>
                    <a:pt x="26049" y="158964"/>
                    <a:pt x="33717" y="158326"/>
                  </a:cubicBezTo>
                  <a:cubicBezTo>
                    <a:pt x="40746" y="157687"/>
                    <a:pt x="47136" y="157687"/>
                    <a:pt x="52887" y="154495"/>
                  </a:cubicBezTo>
                  <a:cubicBezTo>
                    <a:pt x="61194" y="150026"/>
                    <a:pt x="66306" y="138535"/>
                    <a:pt x="68862" y="128959"/>
                  </a:cubicBezTo>
                  <a:cubicBezTo>
                    <a:pt x="70140" y="122575"/>
                    <a:pt x="71418" y="113638"/>
                    <a:pt x="67584" y="108531"/>
                  </a:cubicBezTo>
                  <a:cubicBezTo>
                    <a:pt x="61833" y="100231"/>
                    <a:pt x="54804" y="84910"/>
                    <a:pt x="51609" y="71503"/>
                  </a:cubicBezTo>
                  <a:cubicBezTo>
                    <a:pt x="46497" y="50436"/>
                    <a:pt x="47775" y="35115"/>
                    <a:pt x="56082" y="24900"/>
                  </a:cubicBezTo>
                  <a:cubicBezTo>
                    <a:pt x="66306" y="12132"/>
                    <a:pt x="84198" y="12771"/>
                    <a:pt x="84837" y="12771"/>
                  </a:cubicBezTo>
                  <a:cubicBezTo>
                    <a:pt x="84837" y="12771"/>
                    <a:pt x="102729" y="12771"/>
                    <a:pt x="112953" y="24900"/>
                  </a:cubicBezTo>
                  <a:cubicBezTo>
                    <a:pt x="121260" y="35115"/>
                    <a:pt x="122538" y="50436"/>
                    <a:pt x="117426" y="71503"/>
                  </a:cubicBezTo>
                  <a:cubicBezTo>
                    <a:pt x="114231" y="84271"/>
                    <a:pt x="107841" y="100231"/>
                    <a:pt x="101451" y="108531"/>
                  </a:cubicBezTo>
                  <a:cubicBezTo>
                    <a:pt x="97617" y="113638"/>
                    <a:pt x="98895" y="122575"/>
                    <a:pt x="100173" y="128959"/>
                  </a:cubicBezTo>
                  <a:cubicBezTo>
                    <a:pt x="102090" y="138535"/>
                    <a:pt x="107841" y="150026"/>
                    <a:pt x="116148" y="154495"/>
                  </a:cubicBezTo>
                  <a:cubicBezTo>
                    <a:pt x="121899" y="157687"/>
                    <a:pt x="128288" y="157687"/>
                    <a:pt x="135317" y="158326"/>
                  </a:cubicBezTo>
                  <a:cubicBezTo>
                    <a:pt x="142985" y="158964"/>
                    <a:pt x="150653" y="158964"/>
                    <a:pt x="160238" y="163433"/>
                  </a:cubicBezTo>
                  <a:cubicBezTo>
                    <a:pt x="160877" y="164071"/>
                    <a:pt x="162155" y="164071"/>
                    <a:pt x="162794" y="164071"/>
                  </a:cubicBezTo>
                  <a:cubicBezTo>
                    <a:pt x="165350" y="164071"/>
                    <a:pt x="167267" y="162794"/>
                    <a:pt x="168545" y="160241"/>
                  </a:cubicBezTo>
                  <a:cubicBezTo>
                    <a:pt x="169823" y="157687"/>
                    <a:pt x="167906" y="153857"/>
                    <a:pt x="164711" y="15258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e 15">
            <a:extLst>
              <a:ext uri="{FF2B5EF4-FFF2-40B4-BE49-F238E27FC236}">
                <a16:creationId xmlns:a16="http://schemas.microsoft.com/office/drawing/2014/main" id="{500B25D4-4130-3B49-31B1-FCBF7025E6B4}"/>
              </a:ext>
            </a:extLst>
          </p:cNvPr>
          <p:cNvGrpSpPr/>
          <p:nvPr/>
        </p:nvGrpSpPr>
        <p:grpSpPr>
          <a:xfrm>
            <a:off x="1878308" y="2377252"/>
            <a:ext cx="468000" cy="468000"/>
            <a:chOff x="2141700" y="1236382"/>
            <a:chExt cx="362312" cy="361971"/>
          </a:xfrm>
          <a:solidFill>
            <a:srgbClr val="76D6FF"/>
          </a:solidFill>
        </p:grpSpPr>
        <p:grpSp>
          <p:nvGrpSpPr>
            <p:cNvPr id="39" name="Graphic 5">
              <a:extLst>
                <a:ext uri="{FF2B5EF4-FFF2-40B4-BE49-F238E27FC236}">
                  <a16:creationId xmlns:a16="http://schemas.microsoft.com/office/drawing/2014/main" id="{4A40F2AA-45C4-6092-C34C-6B421CD9BDE0}"/>
                </a:ext>
              </a:extLst>
            </p:cNvPr>
            <p:cNvGrpSpPr/>
            <p:nvPr/>
          </p:nvGrpSpPr>
          <p:grpSpPr>
            <a:xfrm>
              <a:off x="2141700" y="1236382"/>
              <a:ext cx="362312" cy="361971"/>
              <a:chOff x="5708769" y="4309350"/>
              <a:chExt cx="362312" cy="361971"/>
            </a:xfrm>
            <a:grpFill/>
          </p:grpSpPr>
          <p:sp>
            <p:nvSpPr>
              <p:cNvPr id="42" name="Graphic 5">
                <a:extLst>
                  <a:ext uri="{FF2B5EF4-FFF2-40B4-BE49-F238E27FC236}">
                    <a16:creationId xmlns:a16="http://schemas.microsoft.com/office/drawing/2014/main" id="{59FF51B2-A6F9-DDB0-8CF8-ADB73AE430B7}"/>
                  </a:ext>
                </a:extLst>
              </p:cNvPr>
              <p:cNvSpPr/>
              <p:nvPr/>
            </p:nvSpPr>
            <p:spPr>
              <a:xfrm>
                <a:off x="5708769" y="4309350"/>
                <a:ext cx="362312" cy="361971"/>
              </a:xfrm>
              <a:custGeom>
                <a:avLst/>
                <a:gdLst>
                  <a:gd name="connsiteX0" fmla="*/ 181474 w 362312"/>
                  <a:gd name="connsiteY0" fmla="*/ 0 h 361971"/>
                  <a:gd name="connsiteX1" fmla="*/ 0 w 362312"/>
                  <a:gd name="connsiteY1" fmla="*/ 180667 h 361971"/>
                  <a:gd name="connsiteX2" fmla="*/ 180835 w 362312"/>
                  <a:gd name="connsiteY2" fmla="*/ 361971 h 361971"/>
                  <a:gd name="connsiteX3" fmla="*/ 362309 w 362312"/>
                  <a:gd name="connsiteY3" fmla="*/ 181305 h 361971"/>
                  <a:gd name="connsiteX4" fmla="*/ 362309 w 362312"/>
                  <a:gd name="connsiteY4" fmla="*/ 181305 h 361971"/>
                  <a:gd name="connsiteX5" fmla="*/ 181474 w 362312"/>
                  <a:gd name="connsiteY5" fmla="*/ 0 h 361971"/>
                  <a:gd name="connsiteX6" fmla="*/ 181474 w 362312"/>
                  <a:gd name="connsiteY6" fmla="*/ 349204 h 361971"/>
                  <a:gd name="connsiteX7" fmla="*/ 12780 w 362312"/>
                  <a:gd name="connsiteY7" fmla="*/ 181305 h 361971"/>
                  <a:gd name="connsiteX8" fmla="*/ 180835 w 362312"/>
                  <a:gd name="connsiteY8" fmla="*/ 12768 h 361971"/>
                  <a:gd name="connsiteX9" fmla="*/ 349529 w 362312"/>
                  <a:gd name="connsiteY9" fmla="*/ 180667 h 361971"/>
                  <a:gd name="connsiteX10" fmla="*/ 349529 w 362312"/>
                  <a:gd name="connsiteY10" fmla="*/ 180667 h 361971"/>
                  <a:gd name="connsiteX11" fmla="*/ 181474 w 362312"/>
                  <a:gd name="connsiteY11" fmla="*/ 349204 h 361971"/>
                  <a:gd name="connsiteX12" fmla="*/ 181474 w 362312"/>
                  <a:gd name="connsiteY12" fmla="*/ 349204 h 361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312" h="361971">
                    <a:moveTo>
                      <a:pt x="181474" y="0"/>
                    </a:moveTo>
                    <a:cubicBezTo>
                      <a:pt x="81152" y="0"/>
                      <a:pt x="0" y="81076"/>
                      <a:pt x="0" y="180667"/>
                    </a:cubicBezTo>
                    <a:cubicBezTo>
                      <a:pt x="0" y="280257"/>
                      <a:pt x="81152" y="361971"/>
                      <a:pt x="180835" y="361971"/>
                    </a:cubicBezTo>
                    <a:cubicBezTo>
                      <a:pt x="280518" y="361971"/>
                      <a:pt x="362309" y="280895"/>
                      <a:pt x="362309" y="181305"/>
                    </a:cubicBezTo>
                    <a:cubicBezTo>
                      <a:pt x="362309" y="181305"/>
                      <a:pt x="362309" y="181305"/>
                      <a:pt x="362309" y="181305"/>
                    </a:cubicBezTo>
                    <a:cubicBezTo>
                      <a:pt x="362948" y="81076"/>
                      <a:pt x="281796" y="0"/>
                      <a:pt x="181474" y="0"/>
                    </a:cubicBezTo>
                    <a:close/>
                    <a:moveTo>
                      <a:pt x="181474" y="349204"/>
                    </a:moveTo>
                    <a:cubicBezTo>
                      <a:pt x="88181" y="349204"/>
                      <a:pt x="12780" y="273873"/>
                      <a:pt x="12780" y="181305"/>
                    </a:cubicBezTo>
                    <a:cubicBezTo>
                      <a:pt x="12780" y="88099"/>
                      <a:pt x="88181" y="12768"/>
                      <a:pt x="180835" y="12768"/>
                    </a:cubicBezTo>
                    <a:cubicBezTo>
                      <a:pt x="274128" y="12768"/>
                      <a:pt x="349529" y="88099"/>
                      <a:pt x="349529" y="180667"/>
                    </a:cubicBezTo>
                    <a:cubicBezTo>
                      <a:pt x="349529" y="180667"/>
                      <a:pt x="349529" y="180667"/>
                      <a:pt x="349529" y="180667"/>
                    </a:cubicBezTo>
                    <a:cubicBezTo>
                      <a:pt x="350168" y="273873"/>
                      <a:pt x="274767" y="349204"/>
                      <a:pt x="181474" y="349204"/>
                    </a:cubicBezTo>
                    <a:lnTo>
                      <a:pt x="181474" y="349204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5">
                <a:extLst>
                  <a:ext uri="{FF2B5EF4-FFF2-40B4-BE49-F238E27FC236}">
                    <a16:creationId xmlns:a16="http://schemas.microsoft.com/office/drawing/2014/main" id="{DD35FED3-B572-AE95-58C7-884D050159B8}"/>
                  </a:ext>
                </a:extLst>
              </p:cNvPr>
              <p:cNvSpPr/>
              <p:nvPr/>
            </p:nvSpPr>
            <p:spPr>
              <a:xfrm>
                <a:off x="5907885" y="4435114"/>
                <a:ext cx="77819" cy="174921"/>
              </a:xfrm>
              <a:custGeom>
                <a:avLst/>
                <a:gdLst>
                  <a:gd name="connsiteX0" fmla="*/ 53287 w 77819"/>
                  <a:gd name="connsiteY0" fmla="*/ 5107 h 174921"/>
                  <a:gd name="connsiteX1" fmla="*/ 46897 w 77819"/>
                  <a:gd name="connsiteY1" fmla="*/ 0 h 174921"/>
                  <a:gd name="connsiteX2" fmla="*/ 30923 w 77819"/>
                  <a:gd name="connsiteY2" fmla="*/ 0 h 174921"/>
                  <a:gd name="connsiteX3" fmla="*/ 24533 w 77819"/>
                  <a:gd name="connsiteY3" fmla="*/ 5107 h 174921"/>
                  <a:gd name="connsiteX4" fmla="*/ 251 w 77819"/>
                  <a:gd name="connsiteY4" fmla="*/ 102144 h 174921"/>
                  <a:gd name="connsiteX5" fmla="*/ 1529 w 77819"/>
                  <a:gd name="connsiteY5" fmla="*/ 107889 h 174921"/>
                  <a:gd name="connsiteX6" fmla="*/ 6641 w 77819"/>
                  <a:gd name="connsiteY6" fmla="*/ 110443 h 174921"/>
                  <a:gd name="connsiteX7" fmla="*/ 16225 w 77819"/>
                  <a:gd name="connsiteY7" fmla="*/ 110443 h 174921"/>
                  <a:gd name="connsiteX8" fmla="*/ 16225 w 77819"/>
                  <a:gd name="connsiteY8" fmla="*/ 168537 h 174921"/>
                  <a:gd name="connsiteX9" fmla="*/ 22615 w 77819"/>
                  <a:gd name="connsiteY9" fmla="*/ 174921 h 174921"/>
                  <a:gd name="connsiteX10" fmla="*/ 29005 w 77819"/>
                  <a:gd name="connsiteY10" fmla="*/ 168537 h 174921"/>
                  <a:gd name="connsiteX11" fmla="*/ 29005 w 77819"/>
                  <a:gd name="connsiteY11" fmla="*/ 110443 h 174921"/>
                  <a:gd name="connsiteX12" fmla="*/ 48814 w 77819"/>
                  <a:gd name="connsiteY12" fmla="*/ 110443 h 174921"/>
                  <a:gd name="connsiteX13" fmla="*/ 48814 w 77819"/>
                  <a:gd name="connsiteY13" fmla="*/ 168537 h 174921"/>
                  <a:gd name="connsiteX14" fmla="*/ 55204 w 77819"/>
                  <a:gd name="connsiteY14" fmla="*/ 174921 h 174921"/>
                  <a:gd name="connsiteX15" fmla="*/ 61594 w 77819"/>
                  <a:gd name="connsiteY15" fmla="*/ 168537 h 174921"/>
                  <a:gd name="connsiteX16" fmla="*/ 61594 w 77819"/>
                  <a:gd name="connsiteY16" fmla="*/ 110443 h 174921"/>
                  <a:gd name="connsiteX17" fmla="*/ 71179 w 77819"/>
                  <a:gd name="connsiteY17" fmla="*/ 110443 h 174921"/>
                  <a:gd name="connsiteX18" fmla="*/ 76291 w 77819"/>
                  <a:gd name="connsiteY18" fmla="*/ 107889 h 174921"/>
                  <a:gd name="connsiteX19" fmla="*/ 77569 w 77819"/>
                  <a:gd name="connsiteY19" fmla="*/ 102144 h 174921"/>
                  <a:gd name="connsiteX20" fmla="*/ 53287 w 77819"/>
                  <a:gd name="connsiteY20" fmla="*/ 5107 h 174921"/>
                  <a:gd name="connsiteX21" fmla="*/ 14948 w 77819"/>
                  <a:gd name="connsiteY21" fmla="*/ 97037 h 174921"/>
                  <a:gd name="connsiteX22" fmla="*/ 36034 w 77819"/>
                  <a:gd name="connsiteY22" fmla="*/ 12768 h 174921"/>
                  <a:gd name="connsiteX23" fmla="*/ 42424 w 77819"/>
                  <a:gd name="connsiteY23" fmla="*/ 12768 h 174921"/>
                  <a:gd name="connsiteX24" fmla="*/ 63511 w 77819"/>
                  <a:gd name="connsiteY24" fmla="*/ 97037 h 174921"/>
                  <a:gd name="connsiteX25" fmla="*/ 14948 w 77819"/>
                  <a:gd name="connsiteY25" fmla="*/ 97037 h 17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7819" h="174921">
                    <a:moveTo>
                      <a:pt x="53287" y="5107"/>
                    </a:moveTo>
                    <a:cubicBezTo>
                      <a:pt x="52648" y="1916"/>
                      <a:pt x="50092" y="0"/>
                      <a:pt x="46897" y="0"/>
                    </a:cubicBezTo>
                    <a:lnTo>
                      <a:pt x="30923" y="0"/>
                    </a:lnTo>
                    <a:cubicBezTo>
                      <a:pt x="27728" y="0"/>
                      <a:pt x="25172" y="1916"/>
                      <a:pt x="24533" y="5107"/>
                    </a:cubicBezTo>
                    <a:lnTo>
                      <a:pt x="251" y="102144"/>
                    </a:lnTo>
                    <a:cubicBezTo>
                      <a:pt x="-388" y="104059"/>
                      <a:pt x="251" y="105974"/>
                      <a:pt x="1529" y="107889"/>
                    </a:cubicBezTo>
                    <a:cubicBezTo>
                      <a:pt x="2807" y="109166"/>
                      <a:pt x="4724" y="110443"/>
                      <a:pt x="6641" y="110443"/>
                    </a:cubicBezTo>
                    <a:lnTo>
                      <a:pt x="16225" y="110443"/>
                    </a:lnTo>
                    <a:lnTo>
                      <a:pt x="16225" y="168537"/>
                    </a:lnTo>
                    <a:cubicBezTo>
                      <a:pt x="16225" y="172368"/>
                      <a:pt x="18782" y="174921"/>
                      <a:pt x="22615" y="174921"/>
                    </a:cubicBezTo>
                    <a:cubicBezTo>
                      <a:pt x="26450" y="174921"/>
                      <a:pt x="29005" y="172368"/>
                      <a:pt x="29005" y="168537"/>
                    </a:cubicBezTo>
                    <a:lnTo>
                      <a:pt x="29005" y="110443"/>
                    </a:lnTo>
                    <a:lnTo>
                      <a:pt x="48814" y="110443"/>
                    </a:lnTo>
                    <a:lnTo>
                      <a:pt x="48814" y="168537"/>
                    </a:lnTo>
                    <a:cubicBezTo>
                      <a:pt x="48814" y="172368"/>
                      <a:pt x="51370" y="174921"/>
                      <a:pt x="55204" y="174921"/>
                    </a:cubicBezTo>
                    <a:cubicBezTo>
                      <a:pt x="59038" y="174921"/>
                      <a:pt x="61594" y="172368"/>
                      <a:pt x="61594" y="168537"/>
                    </a:cubicBezTo>
                    <a:lnTo>
                      <a:pt x="61594" y="110443"/>
                    </a:lnTo>
                    <a:lnTo>
                      <a:pt x="71179" y="110443"/>
                    </a:lnTo>
                    <a:cubicBezTo>
                      <a:pt x="73096" y="110443"/>
                      <a:pt x="75013" y="109805"/>
                      <a:pt x="76291" y="107889"/>
                    </a:cubicBezTo>
                    <a:cubicBezTo>
                      <a:pt x="77569" y="106613"/>
                      <a:pt x="78208" y="104059"/>
                      <a:pt x="77569" y="102144"/>
                    </a:cubicBezTo>
                    <a:lnTo>
                      <a:pt x="53287" y="5107"/>
                    </a:lnTo>
                    <a:close/>
                    <a:moveTo>
                      <a:pt x="14948" y="97037"/>
                    </a:moveTo>
                    <a:lnTo>
                      <a:pt x="36034" y="12768"/>
                    </a:lnTo>
                    <a:lnTo>
                      <a:pt x="42424" y="12768"/>
                    </a:lnTo>
                    <a:lnTo>
                      <a:pt x="63511" y="97037"/>
                    </a:lnTo>
                    <a:lnTo>
                      <a:pt x="14948" y="97037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5">
                <a:extLst>
                  <a:ext uri="{FF2B5EF4-FFF2-40B4-BE49-F238E27FC236}">
                    <a16:creationId xmlns:a16="http://schemas.microsoft.com/office/drawing/2014/main" id="{82B9EB52-FDE9-27AB-96CC-895825932BB7}"/>
                  </a:ext>
                </a:extLst>
              </p:cNvPr>
              <p:cNvSpPr/>
              <p:nvPr/>
            </p:nvSpPr>
            <p:spPr>
              <a:xfrm>
                <a:off x="5924749" y="4371275"/>
                <a:ext cx="44729" cy="44687"/>
              </a:xfrm>
              <a:custGeom>
                <a:avLst/>
                <a:gdLst>
                  <a:gd name="connsiteX0" fmla="*/ 22365 w 44729"/>
                  <a:gd name="connsiteY0" fmla="*/ 44688 h 44687"/>
                  <a:gd name="connsiteX1" fmla="*/ 44730 w 44729"/>
                  <a:gd name="connsiteY1" fmla="*/ 22344 h 44687"/>
                  <a:gd name="connsiteX2" fmla="*/ 22365 w 44729"/>
                  <a:gd name="connsiteY2" fmla="*/ 0 h 44687"/>
                  <a:gd name="connsiteX3" fmla="*/ 0 w 44729"/>
                  <a:gd name="connsiteY3" fmla="*/ 22344 h 44687"/>
                  <a:gd name="connsiteX4" fmla="*/ 22365 w 44729"/>
                  <a:gd name="connsiteY4" fmla="*/ 44688 h 44687"/>
                  <a:gd name="connsiteX5" fmla="*/ 22365 w 44729"/>
                  <a:gd name="connsiteY5" fmla="*/ 12130 h 44687"/>
                  <a:gd name="connsiteX6" fmla="*/ 31950 w 44729"/>
                  <a:gd name="connsiteY6" fmla="*/ 21706 h 44687"/>
                  <a:gd name="connsiteX7" fmla="*/ 22365 w 44729"/>
                  <a:gd name="connsiteY7" fmla="*/ 31282 h 44687"/>
                  <a:gd name="connsiteX8" fmla="*/ 12780 w 44729"/>
                  <a:gd name="connsiteY8" fmla="*/ 21706 h 44687"/>
                  <a:gd name="connsiteX9" fmla="*/ 22365 w 44729"/>
                  <a:gd name="connsiteY9" fmla="*/ 12130 h 44687"/>
                  <a:gd name="connsiteX10" fmla="*/ 22365 w 44729"/>
                  <a:gd name="connsiteY10" fmla="*/ 12130 h 44687"/>
                  <a:gd name="connsiteX11" fmla="*/ 22365 w 44729"/>
                  <a:gd name="connsiteY11" fmla="*/ 12130 h 4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729" h="44687">
                    <a:moveTo>
                      <a:pt x="22365" y="44688"/>
                    </a:moveTo>
                    <a:cubicBezTo>
                      <a:pt x="34505" y="44688"/>
                      <a:pt x="44730" y="34474"/>
                      <a:pt x="44730" y="22344"/>
                    </a:cubicBezTo>
                    <a:cubicBezTo>
                      <a:pt x="44730" y="10215"/>
                      <a:pt x="34505" y="0"/>
                      <a:pt x="22365" y="0"/>
                    </a:cubicBezTo>
                    <a:cubicBezTo>
                      <a:pt x="10224" y="0"/>
                      <a:pt x="0" y="10215"/>
                      <a:pt x="0" y="22344"/>
                    </a:cubicBezTo>
                    <a:cubicBezTo>
                      <a:pt x="0" y="34474"/>
                      <a:pt x="10224" y="44688"/>
                      <a:pt x="22365" y="44688"/>
                    </a:cubicBezTo>
                    <a:close/>
                    <a:moveTo>
                      <a:pt x="22365" y="12130"/>
                    </a:moveTo>
                    <a:cubicBezTo>
                      <a:pt x="27477" y="12130"/>
                      <a:pt x="31950" y="16599"/>
                      <a:pt x="31950" y="21706"/>
                    </a:cubicBezTo>
                    <a:cubicBezTo>
                      <a:pt x="31950" y="26813"/>
                      <a:pt x="27477" y="31282"/>
                      <a:pt x="22365" y="31282"/>
                    </a:cubicBezTo>
                    <a:cubicBezTo>
                      <a:pt x="17253" y="31282"/>
                      <a:pt x="12780" y="26813"/>
                      <a:pt x="12780" y="21706"/>
                    </a:cubicBezTo>
                    <a:cubicBezTo>
                      <a:pt x="12780" y="16599"/>
                      <a:pt x="16614" y="12130"/>
                      <a:pt x="22365" y="12130"/>
                    </a:cubicBezTo>
                    <a:cubicBezTo>
                      <a:pt x="22365" y="12130"/>
                      <a:pt x="22365" y="12130"/>
                      <a:pt x="22365" y="12130"/>
                    </a:cubicBezTo>
                    <a:lnTo>
                      <a:pt x="22365" y="12130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5">
                <a:extLst>
                  <a:ext uri="{FF2B5EF4-FFF2-40B4-BE49-F238E27FC236}">
                    <a16:creationId xmlns:a16="http://schemas.microsoft.com/office/drawing/2014/main" id="{54C2963D-F507-4530-591B-A50540A05910}"/>
                  </a:ext>
                </a:extLst>
              </p:cNvPr>
              <p:cNvSpPr/>
              <p:nvPr/>
            </p:nvSpPr>
            <p:spPr>
              <a:xfrm>
                <a:off x="5795034" y="4435753"/>
                <a:ext cx="77318" cy="174920"/>
              </a:xfrm>
              <a:custGeom>
                <a:avLst/>
                <a:gdLst>
                  <a:gd name="connsiteX0" fmla="*/ 70928 w 77318"/>
                  <a:gd name="connsiteY0" fmla="*/ 0 h 174920"/>
                  <a:gd name="connsiteX1" fmla="*/ 6390 w 77318"/>
                  <a:gd name="connsiteY1" fmla="*/ 0 h 174920"/>
                  <a:gd name="connsiteX2" fmla="*/ 0 w 77318"/>
                  <a:gd name="connsiteY2" fmla="*/ 6384 h 174920"/>
                  <a:gd name="connsiteX3" fmla="*/ 0 w 77318"/>
                  <a:gd name="connsiteY3" fmla="*/ 87461 h 174920"/>
                  <a:gd name="connsiteX4" fmla="*/ 6390 w 77318"/>
                  <a:gd name="connsiteY4" fmla="*/ 93845 h 174920"/>
                  <a:gd name="connsiteX5" fmla="*/ 15975 w 77318"/>
                  <a:gd name="connsiteY5" fmla="*/ 93845 h 174920"/>
                  <a:gd name="connsiteX6" fmla="*/ 15975 w 77318"/>
                  <a:gd name="connsiteY6" fmla="*/ 168537 h 174920"/>
                  <a:gd name="connsiteX7" fmla="*/ 22365 w 77318"/>
                  <a:gd name="connsiteY7" fmla="*/ 174921 h 174920"/>
                  <a:gd name="connsiteX8" fmla="*/ 28755 w 77318"/>
                  <a:gd name="connsiteY8" fmla="*/ 168537 h 174920"/>
                  <a:gd name="connsiteX9" fmla="*/ 28755 w 77318"/>
                  <a:gd name="connsiteY9" fmla="*/ 93845 h 174920"/>
                  <a:gd name="connsiteX10" fmla="*/ 48563 w 77318"/>
                  <a:gd name="connsiteY10" fmla="*/ 93845 h 174920"/>
                  <a:gd name="connsiteX11" fmla="*/ 48563 w 77318"/>
                  <a:gd name="connsiteY11" fmla="*/ 168537 h 174920"/>
                  <a:gd name="connsiteX12" fmla="*/ 54953 w 77318"/>
                  <a:gd name="connsiteY12" fmla="*/ 174921 h 174920"/>
                  <a:gd name="connsiteX13" fmla="*/ 61343 w 77318"/>
                  <a:gd name="connsiteY13" fmla="*/ 168537 h 174920"/>
                  <a:gd name="connsiteX14" fmla="*/ 61343 w 77318"/>
                  <a:gd name="connsiteY14" fmla="*/ 93845 h 174920"/>
                  <a:gd name="connsiteX15" fmla="*/ 70928 w 77318"/>
                  <a:gd name="connsiteY15" fmla="*/ 93845 h 174920"/>
                  <a:gd name="connsiteX16" fmla="*/ 77318 w 77318"/>
                  <a:gd name="connsiteY16" fmla="*/ 87461 h 174920"/>
                  <a:gd name="connsiteX17" fmla="*/ 77318 w 77318"/>
                  <a:gd name="connsiteY17" fmla="*/ 6384 h 174920"/>
                  <a:gd name="connsiteX18" fmla="*/ 70928 w 77318"/>
                  <a:gd name="connsiteY18" fmla="*/ 0 h 174920"/>
                  <a:gd name="connsiteX19" fmla="*/ 64538 w 77318"/>
                  <a:gd name="connsiteY19" fmla="*/ 80438 h 174920"/>
                  <a:gd name="connsiteX20" fmla="*/ 12780 w 77318"/>
                  <a:gd name="connsiteY20" fmla="*/ 80438 h 174920"/>
                  <a:gd name="connsiteX21" fmla="*/ 12780 w 77318"/>
                  <a:gd name="connsiteY21" fmla="*/ 12129 h 174920"/>
                  <a:gd name="connsiteX22" fmla="*/ 64538 w 77318"/>
                  <a:gd name="connsiteY22" fmla="*/ 12129 h 174920"/>
                  <a:gd name="connsiteX23" fmla="*/ 64538 w 77318"/>
                  <a:gd name="connsiteY23" fmla="*/ 80438 h 17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318" h="174920">
                    <a:moveTo>
                      <a:pt x="70928" y="0"/>
                    </a:moveTo>
                    <a:lnTo>
                      <a:pt x="6390" y="0"/>
                    </a:lnTo>
                    <a:cubicBezTo>
                      <a:pt x="2556" y="0"/>
                      <a:pt x="0" y="2553"/>
                      <a:pt x="0" y="6384"/>
                    </a:cubicBezTo>
                    <a:lnTo>
                      <a:pt x="0" y="87461"/>
                    </a:lnTo>
                    <a:cubicBezTo>
                      <a:pt x="0" y="91291"/>
                      <a:pt x="2556" y="93845"/>
                      <a:pt x="6390" y="93845"/>
                    </a:cubicBezTo>
                    <a:lnTo>
                      <a:pt x="15975" y="93845"/>
                    </a:lnTo>
                    <a:lnTo>
                      <a:pt x="15975" y="168537"/>
                    </a:lnTo>
                    <a:cubicBezTo>
                      <a:pt x="15975" y="172368"/>
                      <a:pt x="18531" y="174921"/>
                      <a:pt x="22365" y="174921"/>
                    </a:cubicBezTo>
                    <a:cubicBezTo>
                      <a:pt x="26199" y="174921"/>
                      <a:pt x="28755" y="172368"/>
                      <a:pt x="28755" y="168537"/>
                    </a:cubicBezTo>
                    <a:lnTo>
                      <a:pt x="28755" y="93845"/>
                    </a:lnTo>
                    <a:lnTo>
                      <a:pt x="48563" y="93845"/>
                    </a:lnTo>
                    <a:lnTo>
                      <a:pt x="48563" y="168537"/>
                    </a:lnTo>
                    <a:cubicBezTo>
                      <a:pt x="48563" y="172368"/>
                      <a:pt x="51119" y="174921"/>
                      <a:pt x="54953" y="174921"/>
                    </a:cubicBezTo>
                    <a:cubicBezTo>
                      <a:pt x="58787" y="174921"/>
                      <a:pt x="61343" y="172368"/>
                      <a:pt x="61343" y="168537"/>
                    </a:cubicBezTo>
                    <a:lnTo>
                      <a:pt x="61343" y="93845"/>
                    </a:lnTo>
                    <a:lnTo>
                      <a:pt x="70928" y="93845"/>
                    </a:lnTo>
                    <a:cubicBezTo>
                      <a:pt x="74762" y="93845"/>
                      <a:pt x="77318" y="91291"/>
                      <a:pt x="77318" y="87461"/>
                    </a:cubicBezTo>
                    <a:lnTo>
                      <a:pt x="77318" y="6384"/>
                    </a:lnTo>
                    <a:cubicBezTo>
                      <a:pt x="77318" y="2553"/>
                      <a:pt x="74762" y="0"/>
                      <a:pt x="70928" y="0"/>
                    </a:cubicBezTo>
                    <a:close/>
                    <a:moveTo>
                      <a:pt x="64538" y="80438"/>
                    </a:moveTo>
                    <a:lnTo>
                      <a:pt x="12780" y="80438"/>
                    </a:lnTo>
                    <a:lnTo>
                      <a:pt x="12780" y="12129"/>
                    </a:lnTo>
                    <a:lnTo>
                      <a:pt x="64538" y="12129"/>
                    </a:lnTo>
                    <a:lnTo>
                      <a:pt x="64538" y="80438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5">
                <a:extLst>
                  <a:ext uri="{FF2B5EF4-FFF2-40B4-BE49-F238E27FC236}">
                    <a16:creationId xmlns:a16="http://schemas.microsoft.com/office/drawing/2014/main" id="{E70A8D31-8228-99A6-70AF-7E5D036982F4}"/>
                  </a:ext>
                </a:extLst>
              </p:cNvPr>
              <p:cNvSpPr/>
              <p:nvPr/>
            </p:nvSpPr>
            <p:spPr>
              <a:xfrm>
                <a:off x="5811647" y="4371275"/>
                <a:ext cx="44729" cy="44687"/>
              </a:xfrm>
              <a:custGeom>
                <a:avLst/>
                <a:gdLst>
                  <a:gd name="connsiteX0" fmla="*/ 22365 w 44729"/>
                  <a:gd name="connsiteY0" fmla="*/ 44688 h 44687"/>
                  <a:gd name="connsiteX1" fmla="*/ 44730 w 44729"/>
                  <a:gd name="connsiteY1" fmla="*/ 22344 h 44687"/>
                  <a:gd name="connsiteX2" fmla="*/ 22365 w 44729"/>
                  <a:gd name="connsiteY2" fmla="*/ 0 h 44687"/>
                  <a:gd name="connsiteX3" fmla="*/ 0 w 44729"/>
                  <a:gd name="connsiteY3" fmla="*/ 22344 h 44687"/>
                  <a:gd name="connsiteX4" fmla="*/ 22365 w 44729"/>
                  <a:gd name="connsiteY4" fmla="*/ 44688 h 44687"/>
                  <a:gd name="connsiteX5" fmla="*/ 22365 w 44729"/>
                  <a:gd name="connsiteY5" fmla="*/ 12130 h 44687"/>
                  <a:gd name="connsiteX6" fmla="*/ 31950 w 44729"/>
                  <a:gd name="connsiteY6" fmla="*/ 21706 h 44687"/>
                  <a:gd name="connsiteX7" fmla="*/ 22365 w 44729"/>
                  <a:gd name="connsiteY7" fmla="*/ 31282 h 44687"/>
                  <a:gd name="connsiteX8" fmla="*/ 12780 w 44729"/>
                  <a:gd name="connsiteY8" fmla="*/ 21706 h 44687"/>
                  <a:gd name="connsiteX9" fmla="*/ 22365 w 44729"/>
                  <a:gd name="connsiteY9" fmla="*/ 12130 h 44687"/>
                  <a:gd name="connsiteX10" fmla="*/ 22365 w 44729"/>
                  <a:gd name="connsiteY10" fmla="*/ 12130 h 44687"/>
                  <a:gd name="connsiteX11" fmla="*/ 22365 w 44729"/>
                  <a:gd name="connsiteY11" fmla="*/ 12130 h 4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729" h="44687">
                    <a:moveTo>
                      <a:pt x="22365" y="44688"/>
                    </a:moveTo>
                    <a:cubicBezTo>
                      <a:pt x="34506" y="44688"/>
                      <a:pt x="44730" y="34474"/>
                      <a:pt x="44730" y="22344"/>
                    </a:cubicBezTo>
                    <a:cubicBezTo>
                      <a:pt x="44730" y="10215"/>
                      <a:pt x="34506" y="0"/>
                      <a:pt x="22365" y="0"/>
                    </a:cubicBezTo>
                    <a:cubicBezTo>
                      <a:pt x="10224" y="0"/>
                      <a:pt x="0" y="10215"/>
                      <a:pt x="0" y="22344"/>
                    </a:cubicBezTo>
                    <a:cubicBezTo>
                      <a:pt x="0" y="34474"/>
                      <a:pt x="10224" y="44688"/>
                      <a:pt x="22365" y="44688"/>
                    </a:cubicBezTo>
                    <a:close/>
                    <a:moveTo>
                      <a:pt x="22365" y="12130"/>
                    </a:moveTo>
                    <a:cubicBezTo>
                      <a:pt x="27477" y="12130"/>
                      <a:pt x="31950" y="16599"/>
                      <a:pt x="31950" y="21706"/>
                    </a:cubicBezTo>
                    <a:cubicBezTo>
                      <a:pt x="31950" y="26813"/>
                      <a:pt x="27477" y="31282"/>
                      <a:pt x="22365" y="31282"/>
                    </a:cubicBezTo>
                    <a:cubicBezTo>
                      <a:pt x="17253" y="31282"/>
                      <a:pt x="12780" y="26813"/>
                      <a:pt x="12780" y="21706"/>
                    </a:cubicBezTo>
                    <a:cubicBezTo>
                      <a:pt x="12780" y="16599"/>
                      <a:pt x="16614" y="12130"/>
                      <a:pt x="22365" y="12130"/>
                    </a:cubicBezTo>
                    <a:cubicBezTo>
                      <a:pt x="22365" y="12130"/>
                      <a:pt x="22365" y="12130"/>
                      <a:pt x="22365" y="12130"/>
                    </a:cubicBezTo>
                    <a:lnTo>
                      <a:pt x="22365" y="12130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40" name="Connecteur droit 17">
              <a:extLst>
                <a:ext uri="{FF2B5EF4-FFF2-40B4-BE49-F238E27FC236}">
                  <a16:creationId xmlns:a16="http://schemas.microsoft.com/office/drawing/2014/main" id="{7C1EF998-C91D-374F-5A7D-BE37E89B2D7B}"/>
                </a:ext>
              </a:extLst>
            </p:cNvPr>
            <p:cNvCxnSpPr>
              <a:cxnSpLocks/>
            </p:cNvCxnSpPr>
            <p:nvPr/>
          </p:nvCxnSpPr>
          <p:spPr>
            <a:xfrm>
              <a:off x="2207350" y="1281921"/>
              <a:ext cx="242574" cy="261806"/>
            </a:xfrm>
            <a:prstGeom prst="line">
              <a:avLst/>
            </a:prstGeom>
            <a:grpFill/>
            <a:ln>
              <a:solidFill>
                <a:srgbClr val="76D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18">
              <a:extLst>
                <a:ext uri="{FF2B5EF4-FFF2-40B4-BE49-F238E27FC236}">
                  <a16:creationId xmlns:a16="http://schemas.microsoft.com/office/drawing/2014/main" id="{A1E2FC1F-3CE7-F5DB-CB09-9AA68C685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4893" y="1281551"/>
              <a:ext cx="242574" cy="261806"/>
            </a:xfrm>
            <a:prstGeom prst="line">
              <a:avLst/>
            </a:prstGeom>
            <a:grpFill/>
            <a:ln>
              <a:solidFill>
                <a:srgbClr val="76D6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53" name="Tableau 78">
            <a:extLst>
              <a:ext uri="{FF2B5EF4-FFF2-40B4-BE49-F238E27FC236}">
                <a16:creationId xmlns:a16="http://schemas.microsoft.com/office/drawing/2014/main" id="{CF3AE8FF-4BC4-4BC3-CDA8-1242FFEA5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79782"/>
              </p:ext>
            </p:extLst>
          </p:nvPr>
        </p:nvGraphicFramePr>
        <p:xfrm>
          <a:off x="2536996" y="1940797"/>
          <a:ext cx="639607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883">
                  <a:extLst>
                    <a:ext uri="{9D8B030D-6E8A-4147-A177-3AD203B41FA5}">
                      <a16:colId xmlns:a16="http://schemas.microsoft.com/office/drawing/2014/main" val="2756161258"/>
                    </a:ext>
                  </a:extLst>
                </a:gridCol>
                <a:gridCol w="897622">
                  <a:extLst>
                    <a:ext uri="{9D8B030D-6E8A-4147-A177-3AD203B41FA5}">
                      <a16:colId xmlns:a16="http://schemas.microsoft.com/office/drawing/2014/main" val="2804203414"/>
                    </a:ext>
                  </a:extLst>
                </a:gridCol>
                <a:gridCol w="1241570">
                  <a:extLst>
                    <a:ext uri="{9D8B030D-6E8A-4147-A177-3AD203B41FA5}">
                      <a16:colId xmlns:a16="http://schemas.microsoft.com/office/drawing/2014/main" val="3356941537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656308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Nom de la variable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59FF">
                            <a:shade val="30000"/>
                            <a:satMod val="115000"/>
                          </a:srgbClr>
                        </a:gs>
                        <a:gs pos="50000">
                          <a:srgbClr val="0059FF">
                            <a:shade val="67500"/>
                            <a:satMod val="115000"/>
                          </a:srgbClr>
                        </a:gs>
                        <a:gs pos="100000">
                          <a:srgbClr val="0059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Maille temporelle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59FF">
                            <a:shade val="30000"/>
                            <a:satMod val="115000"/>
                          </a:srgbClr>
                        </a:gs>
                        <a:gs pos="50000">
                          <a:srgbClr val="0059FF">
                            <a:shade val="67500"/>
                            <a:satMod val="115000"/>
                          </a:srgbClr>
                        </a:gs>
                        <a:gs pos="100000">
                          <a:srgbClr val="0059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Maille géographique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59FF">
                            <a:shade val="30000"/>
                            <a:satMod val="115000"/>
                          </a:srgbClr>
                        </a:gs>
                        <a:gs pos="50000">
                          <a:srgbClr val="0059FF">
                            <a:shade val="67500"/>
                            <a:satMod val="115000"/>
                          </a:srgbClr>
                        </a:gs>
                        <a:gs pos="100000">
                          <a:srgbClr val="0059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Source et construction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59FF">
                            <a:shade val="30000"/>
                            <a:satMod val="115000"/>
                          </a:srgbClr>
                        </a:gs>
                        <a:gs pos="50000">
                          <a:srgbClr val="0059FF">
                            <a:shade val="67500"/>
                            <a:satMod val="115000"/>
                          </a:srgbClr>
                        </a:gs>
                        <a:gs pos="100000">
                          <a:srgbClr val="0059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008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/>
                        <a:t>Nombre de décès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Journalière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Code postal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- INSEE, de 1970 à aujourd’hui</a:t>
                      </a:r>
                    </a:p>
                    <a:p>
                      <a:r>
                        <a:rPr lang="fr-FR" sz="1200"/>
                        <a:t>- Fichiers transmis par les mairies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15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/>
                        <a:t>Température moyenne</a:t>
                      </a:r>
                    </a:p>
                  </a:txBody>
                  <a:tcPr anchor="ctr"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Journalière</a:t>
                      </a:r>
                    </a:p>
                  </a:txBody>
                  <a:tcPr anchor="ctr"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Sous-départementale</a:t>
                      </a:r>
                    </a:p>
                  </a:txBody>
                  <a:tcPr anchor="ctr"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- E-OBS, de 1960 à aujourd’hui</a:t>
                      </a:r>
                    </a:p>
                    <a:p>
                      <a:r>
                        <a:rPr lang="fr-FR" sz="1200" dirty="0"/>
                        <a:t>- Krigeage d’observations issues de plus de 23 000 stations en Europe</a:t>
                      </a:r>
                    </a:p>
                  </a:txBody>
                  <a:tcPr anchor="ctr"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2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/>
                        <a:t>Population vivante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Annuelle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Départementale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dirty="0"/>
                        <a:t>- INSEE, de 1975 à aujourd’hui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/>
                        <a:t>- Recensements par classe d’âge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55769"/>
                  </a:ext>
                </a:extLst>
              </a:tr>
            </a:tbl>
          </a:graphicData>
        </a:graphic>
      </p:graphicFrame>
      <p:sp>
        <p:nvSpPr>
          <p:cNvPr id="54" name="ZoneTexte 29">
            <a:extLst>
              <a:ext uri="{FF2B5EF4-FFF2-40B4-BE49-F238E27FC236}">
                <a16:creationId xmlns:a16="http://schemas.microsoft.com/office/drawing/2014/main" id="{72E6899A-26FC-DCD3-83F3-0FDECCC5BB1C}"/>
              </a:ext>
            </a:extLst>
          </p:cNvPr>
          <p:cNvSpPr txBox="1"/>
          <p:nvPr/>
        </p:nvSpPr>
        <p:spPr>
          <a:xfrm>
            <a:off x="-11908" y="2520618"/>
            <a:ext cx="1608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</a:pPr>
            <a:r>
              <a:rPr lang="fr-FR" sz="1600">
                <a:solidFill>
                  <a:srgbClr val="313131"/>
                </a:solidFill>
              </a:rPr>
              <a:t>Variable d’intérêt</a:t>
            </a:r>
          </a:p>
        </p:txBody>
      </p:sp>
      <p:sp>
        <p:nvSpPr>
          <p:cNvPr id="55" name="ZoneTexte 30">
            <a:extLst>
              <a:ext uri="{FF2B5EF4-FFF2-40B4-BE49-F238E27FC236}">
                <a16:creationId xmlns:a16="http://schemas.microsoft.com/office/drawing/2014/main" id="{612E23F0-ED87-4B20-C37D-B9C1717A6AD8}"/>
              </a:ext>
            </a:extLst>
          </p:cNvPr>
          <p:cNvSpPr txBox="1"/>
          <p:nvPr/>
        </p:nvSpPr>
        <p:spPr>
          <a:xfrm>
            <a:off x="-42519" y="3209806"/>
            <a:ext cx="162019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</a:pPr>
            <a:r>
              <a:rPr lang="fr-FR" sz="1600">
                <a:solidFill>
                  <a:srgbClr val="313131"/>
                </a:solidFill>
              </a:rPr>
              <a:t>Variables explicatives</a:t>
            </a:r>
          </a:p>
        </p:txBody>
      </p:sp>
      <p:sp>
        <p:nvSpPr>
          <p:cNvPr id="56" name="Accolade ouvrante 31">
            <a:extLst>
              <a:ext uri="{FF2B5EF4-FFF2-40B4-BE49-F238E27FC236}">
                <a16:creationId xmlns:a16="http://schemas.microsoft.com/office/drawing/2014/main" id="{8E6B21B9-4118-7A7D-DC29-EF4A5F27D1F4}"/>
              </a:ext>
            </a:extLst>
          </p:cNvPr>
          <p:cNvSpPr/>
          <p:nvPr/>
        </p:nvSpPr>
        <p:spPr>
          <a:xfrm>
            <a:off x="1646025" y="2929929"/>
            <a:ext cx="190989" cy="104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32">
            <a:extLst>
              <a:ext uri="{FF2B5EF4-FFF2-40B4-BE49-F238E27FC236}">
                <a16:creationId xmlns:a16="http://schemas.microsoft.com/office/drawing/2014/main" id="{E0B92FF0-B42C-D501-2447-EE27EDFB9747}"/>
              </a:ext>
            </a:extLst>
          </p:cNvPr>
          <p:cNvSpPr txBox="1"/>
          <p:nvPr/>
        </p:nvSpPr>
        <p:spPr>
          <a:xfrm>
            <a:off x="241642" y="4786310"/>
            <a:ext cx="10577896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FR" sz="1400" b="1" dirty="0">
                <a:solidFill>
                  <a:srgbClr val="313131"/>
                </a:solidFill>
              </a:rPr>
              <a:t>Période retenue :</a:t>
            </a:r>
            <a:r>
              <a:rPr lang="fr-FR" sz="1400" dirty="0">
                <a:solidFill>
                  <a:srgbClr val="313131"/>
                </a:solidFill>
              </a:rPr>
              <a:t>			1990-2019				Fichiers de décès incomplets avant 1990</a:t>
            </a:r>
          </a:p>
          <a:p>
            <a:pPr>
              <a:spcBef>
                <a:spcPts val="600"/>
              </a:spcBef>
              <a:buSzPct val="100000"/>
            </a:pPr>
            <a:r>
              <a:rPr lang="fr-FR" sz="1400" b="1" dirty="0">
                <a:solidFill>
                  <a:srgbClr val="313131"/>
                </a:solidFill>
              </a:rPr>
              <a:t>Maille temporelle retenue :	</a:t>
            </a:r>
            <a:r>
              <a:rPr lang="fr-FR" sz="1400" dirty="0">
                <a:solidFill>
                  <a:srgbClr val="313131"/>
                </a:solidFill>
              </a:rPr>
              <a:t>Journalière				Recherche d’une compréhension fine</a:t>
            </a:r>
            <a:endParaRPr lang="fr-FR" sz="1400" b="1" dirty="0">
              <a:solidFill>
                <a:srgbClr val="313131"/>
              </a:solidFill>
            </a:endParaRPr>
          </a:p>
          <a:p>
            <a:pPr>
              <a:spcBef>
                <a:spcPts val="600"/>
              </a:spcBef>
              <a:buSzPct val="100000"/>
            </a:pPr>
            <a:r>
              <a:rPr lang="fr-FR" sz="1400" b="1" dirty="0">
                <a:solidFill>
                  <a:srgbClr val="313131"/>
                </a:solidFill>
              </a:rPr>
              <a:t>Maille géographique retenue :</a:t>
            </a:r>
            <a:r>
              <a:rPr lang="fr-FR" sz="1400" dirty="0">
                <a:solidFill>
                  <a:srgbClr val="313131"/>
                </a:solidFill>
              </a:rPr>
              <a:t>	Départementale			Prise en compte des expositions</a:t>
            </a:r>
          </a:p>
        </p:txBody>
      </p:sp>
      <p:cxnSp>
        <p:nvCxnSpPr>
          <p:cNvPr id="73" name="Connecteur droit avec flèche 36">
            <a:extLst>
              <a:ext uri="{FF2B5EF4-FFF2-40B4-BE49-F238E27FC236}">
                <a16:creationId xmlns:a16="http://schemas.microsoft.com/office/drawing/2014/main" id="{5A0F98A4-6A1B-3FA0-48C4-7E4209620271}"/>
              </a:ext>
            </a:extLst>
          </p:cNvPr>
          <p:cNvCxnSpPr>
            <a:cxnSpLocks/>
          </p:cNvCxnSpPr>
          <p:nvPr/>
        </p:nvCxnSpPr>
        <p:spPr>
          <a:xfrm>
            <a:off x="3959588" y="4910181"/>
            <a:ext cx="612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38">
            <a:extLst>
              <a:ext uri="{FF2B5EF4-FFF2-40B4-BE49-F238E27FC236}">
                <a16:creationId xmlns:a16="http://schemas.microsoft.com/office/drawing/2014/main" id="{B8717CA4-1C6A-0400-CD74-7E46CF7E3757}"/>
              </a:ext>
            </a:extLst>
          </p:cNvPr>
          <p:cNvCxnSpPr>
            <a:cxnSpLocks/>
          </p:cNvCxnSpPr>
          <p:nvPr/>
        </p:nvCxnSpPr>
        <p:spPr>
          <a:xfrm>
            <a:off x="3959588" y="5200411"/>
            <a:ext cx="612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39">
            <a:extLst>
              <a:ext uri="{FF2B5EF4-FFF2-40B4-BE49-F238E27FC236}">
                <a16:creationId xmlns:a16="http://schemas.microsoft.com/office/drawing/2014/main" id="{E11D3995-3671-293E-02F6-91515548CDEC}"/>
              </a:ext>
            </a:extLst>
          </p:cNvPr>
          <p:cNvCxnSpPr>
            <a:cxnSpLocks/>
          </p:cNvCxnSpPr>
          <p:nvPr/>
        </p:nvCxnSpPr>
        <p:spPr>
          <a:xfrm>
            <a:off x="3959588" y="5483333"/>
            <a:ext cx="612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0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Justification de la démarche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/>
              <a:t>Une relation température-mortalité justifiée par des éléments physiologiques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pic>
        <p:nvPicPr>
          <p:cNvPr id="19" name="Image 13">
            <a:extLst>
              <a:ext uri="{FF2B5EF4-FFF2-40B4-BE49-F238E27FC236}">
                <a16:creationId xmlns:a16="http://schemas.microsoft.com/office/drawing/2014/main" id="{E280B249-DFD6-B9AA-77A5-94867792F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546" y="2716571"/>
            <a:ext cx="4163111" cy="2880000"/>
          </a:xfrm>
          <a:prstGeom prst="rect">
            <a:avLst/>
          </a:prstGeom>
        </p:spPr>
      </p:pic>
      <p:sp>
        <p:nvSpPr>
          <p:cNvPr id="20" name="ZoneTexte 15">
            <a:extLst>
              <a:ext uri="{FF2B5EF4-FFF2-40B4-BE49-F238E27FC236}">
                <a16:creationId xmlns:a16="http://schemas.microsoft.com/office/drawing/2014/main" id="{B29DEB1D-AE47-AC87-F47E-AE427168F58A}"/>
              </a:ext>
            </a:extLst>
          </p:cNvPr>
          <p:cNvSpPr txBox="1"/>
          <p:nvPr/>
        </p:nvSpPr>
        <p:spPr>
          <a:xfrm>
            <a:off x="3026367" y="5690258"/>
            <a:ext cx="33807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200" i="1">
                <a:solidFill>
                  <a:srgbClr val="313131"/>
                </a:solidFill>
              </a:rPr>
              <a:t>Mécanisme de thermorégulation et risques de maladies (source : Santé Publique France)</a:t>
            </a:r>
          </a:p>
        </p:txBody>
      </p:sp>
      <p:sp>
        <p:nvSpPr>
          <p:cNvPr id="21" name="ZoneTexte 14">
            <a:extLst>
              <a:ext uri="{FF2B5EF4-FFF2-40B4-BE49-F238E27FC236}">
                <a16:creationId xmlns:a16="http://schemas.microsoft.com/office/drawing/2014/main" id="{B9E61808-1134-37EF-061B-913AA22BB138}"/>
              </a:ext>
            </a:extLst>
          </p:cNvPr>
          <p:cNvSpPr txBox="1"/>
          <p:nvPr/>
        </p:nvSpPr>
        <p:spPr>
          <a:xfrm>
            <a:off x="0" y="5091404"/>
            <a:ext cx="244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600" b="1">
                <a:solidFill>
                  <a:srgbClr val="0059FF"/>
                </a:solidFill>
              </a:rPr>
              <a:t>Froid</a:t>
            </a:r>
            <a:r>
              <a:rPr lang="fr-FR" sz="1600">
                <a:solidFill>
                  <a:srgbClr val="0059FF"/>
                </a:solidFill>
              </a:rPr>
              <a:t> </a:t>
            </a:r>
            <a:r>
              <a:rPr lang="fr-FR" sz="1600">
                <a:solidFill>
                  <a:srgbClr val="313131"/>
                </a:solidFill>
              </a:rPr>
              <a:t>: conséquences </a:t>
            </a:r>
            <a:r>
              <a:rPr lang="fr-FR" sz="1600" b="1">
                <a:solidFill>
                  <a:srgbClr val="313131"/>
                </a:solidFill>
              </a:rPr>
              <a:t>immédiates</a:t>
            </a:r>
            <a:r>
              <a:rPr lang="fr-FR" sz="1600">
                <a:solidFill>
                  <a:srgbClr val="313131"/>
                </a:solidFill>
              </a:rPr>
              <a:t> et </a:t>
            </a:r>
            <a:r>
              <a:rPr lang="fr-FR" sz="1600" b="1">
                <a:solidFill>
                  <a:srgbClr val="313131"/>
                </a:solidFill>
              </a:rPr>
              <a:t>retardées</a:t>
            </a:r>
            <a:r>
              <a:rPr lang="fr-FR" sz="1600">
                <a:solidFill>
                  <a:srgbClr val="313131"/>
                </a:solidFill>
              </a:rPr>
              <a:t> (asthme et maladies respiratoires)</a:t>
            </a:r>
          </a:p>
        </p:txBody>
      </p:sp>
      <p:sp>
        <p:nvSpPr>
          <p:cNvPr id="23" name="ZoneTexte 17">
            <a:extLst>
              <a:ext uri="{FF2B5EF4-FFF2-40B4-BE49-F238E27FC236}">
                <a16:creationId xmlns:a16="http://schemas.microsoft.com/office/drawing/2014/main" id="{E0B30B61-23B8-E79A-BBE7-EA9D59E20BC3}"/>
              </a:ext>
            </a:extLst>
          </p:cNvPr>
          <p:cNvSpPr txBox="1"/>
          <p:nvPr/>
        </p:nvSpPr>
        <p:spPr>
          <a:xfrm>
            <a:off x="6696000" y="5091404"/>
            <a:ext cx="244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FF2600"/>
                </a:solidFill>
              </a:rPr>
              <a:t>Chaleur</a:t>
            </a:r>
            <a:r>
              <a:rPr lang="fr-FR" sz="1600" b="1" dirty="0">
                <a:solidFill>
                  <a:srgbClr val="313131"/>
                </a:solidFill>
              </a:rPr>
              <a:t> </a:t>
            </a:r>
            <a:r>
              <a:rPr lang="fr-FR" sz="1600" dirty="0">
                <a:solidFill>
                  <a:srgbClr val="313131"/>
                </a:solidFill>
              </a:rPr>
              <a:t>: conséquences surtout </a:t>
            </a:r>
            <a:r>
              <a:rPr lang="fr-FR" sz="1600" b="1" dirty="0">
                <a:solidFill>
                  <a:srgbClr val="313131"/>
                </a:solidFill>
              </a:rPr>
              <a:t>immédiates</a:t>
            </a:r>
            <a:r>
              <a:rPr lang="fr-FR" sz="1600" dirty="0">
                <a:solidFill>
                  <a:srgbClr val="313131"/>
                </a:solidFill>
              </a:rPr>
              <a:t> (malaises, coups de chaleur)</a:t>
            </a:r>
            <a:endParaRPr lang="fr-FR" sz="1600" b="1" dirty="0">
              <a:solidFill>
                <a:srgbClr val="313131"/>
              </a:solidFill>
            </a:endParaRPr>
          </a:p>
        </p:txBody>
      </p:sp>
      <p:sp>
        <p:nvSpPr>
          <p:cNvPr id="24" name="ZoneTexte 19">
            <a:extLst>
              <a:ext uri="{FF2B5EF4-FFF2-40B4-BE49-F238E27FC236}">
                <a16:creationId xmlns:a16="http://schemas.microsoft.com/office/drawing/2014/main" id="{16F544C7-D92F-D273-925B-A2C04AC41BCA}"/>
              </a:ext>
            </a:extLst>
          </p:cNvPr>
          <p:cNvSpPr txBox="1"/>
          <p:nvPr/>
        </p:nvSpPr>
        <p:spPr>
          <a:xfrm>
            <a:off x="1766023" y="1597637"/>
            <a:ext cx="55865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600" b="1">
                <a:solidFill>
                  <a:srgbClr val="313131"/>
                </a:solidFill>
              </a:rPr>
              <a:t>Réflexes physiologiques </a:t>
            </a:r>
            <a:r>
              <a:rPr lang="fr-FR" sz="1600">
                <a:solidFill>
                  <a:srgbClr val="313131"/>
                </a:solidFill>
              </a:rPr>
              <a:t>afin de conserver la température interne</a:t>
            </a:r>
          </a:p>
        </p:txBody>
      </p:sp>
      <p:cxnSp>
        <p:nvCxnSpPr>
          <p:cNvPr id="25" name="Connecteur droit avec flèche 22">
            <a:extLst>
              <a:ext uri="{FF2B5EF4-FFF2-40B4-BE49-F238E27FC236}">
                <a16:creationId xmlns:a16="http://schemas.microsoft.com/office/drawing/2014/main" id="{F1566BB2-60D7-8D08-50BA-4096F957D8BD}"/>
              </a:ext>
            </a:extLst>
          </p:cNvPr>
          <p:cNvCxnSpPr/>
          <p:nvPr/>
        </p:nvCxnSpPr>
        <p:spPr>
          <a:xfrm>
            <a:off x="4559292" y="1903396"/>
            <a:ext cx="0" cy="3979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3">
            <a:extLst>
              <a:ext uri="{FF2B5EF4-FFF2-40B4-BE49-F238E27FC236}">
                <a16:creationId xmlns:a16="http://schemas.microsoft.com/office/drawing/2014/main" id="{22D5F9E2-3ABD-B043-AF5B-ECCAAB1614F2}"/>
              </a:ext>
            </a:extLst>
          </p:cNvPr>
          <p:cNvSpPr txBox="1"/>
          <p:nvPr/>
        </p:nvSpPr>
        <p:spPr>
          <a:xfrm>
            <a:off x="2902591" y="2351663"/>
            <a:ext cx="33052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600" b="1">
                <a:solidFill>
                  <a:srgbClr val="313131"/>
                </a:solidFill>
              </a:rPr>
              <a:t>Exposition</a:t>
            </a:r>
            <a:r>
              <a:rPr lang="fr-FR" sz="1600">
                <a:solidFill>
                  <a:srgbClr val="313131"/>
                </a:solidFill>
              </a:rPr>
              <a:t> de parties du corps</a:t>
            </a:r>
          </a:p>
        </p:txBody>
      </p:sp>
    </p:spTree>
    <p:extLst>
      <p:ext uri="{BB962C8B-B14F-4D97-AF65-F5344CB8AC3E}">
        <p14:creationId xmlns:p14="http://schemas.microsoft.com/office/powerpoint/2010/main" val="372121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677171"/>
          </a:xfrm>
        </p:spPr>
        <p:txBody>
          <a:bodyPr>
            <a:normAutofit/>
          </a:bodyPr>
          <a:lstStyle/>
          <a:p>
            <a:r>
              <a:rPr lang="fr-FR" sz="1600"/>
              <a:t>Comment expliquer la mortalité actuelle et future à partir de données de températures ?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113884B-77D7-2F02-0DE3-83C0B9EBA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727" y="3294460"/>
            <a:ext cx="1958077" cy="597694"/>
          </a:xfrm>
          <a:prstGeom prst="rect">
            <a:avLst/>
          </a:prstGeom>
          <a:solidFill>
            <a:srgbClr val="0059FF"/>
          </a:solidFill>
          <a:ln>
            <a:solidFill>
              <a:srgbClr val="0059FF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578A223-9A32-71D6-5C7C-C6CBCF48C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784" y="3294460"/>
            <a:ext cx="5341276" cy="597694"/>
          </a:xfrm>
          <a:prstGeom prst="rect">
            <a:avLst/>
          </a:prstGeom>
          <a:noFill/>
          <a:ln w="22225" cap="flat">
            <a:solidFill>
              <a:srgbClr val="0059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710C70E-6B88-7561-8E1F-D44997AE3381}"/>
              </a:ext>
            </a:extLst>
          </p:cNvPr>
          <p:cNvSpPr/>
          <p:nvPr/>
        </p:nvSpPr>
        <p:spPr bwMode="gray">
          <a:xfrm>
            <a:off x="254197" y="1816894"/>
            <a:ext cx="3522174" cy="3512344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200" b="1">
              <a:solidFill>
                <a:schemeClr val="bg1"/>
              </a:solidFill>
            </a:endParaRP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447577F2-AE72-E4A5-4CB5-DF7AF59D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30" y="1818085"/>
            <a:ext cx="3423047" cy="3551635"/>
          </a:xfrm>
          <a:prstGeom prst="ellipse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ECB65DA9-4826-E6DD-0E59-8940BC8828F3}"/>
              </a:ext>
            </a:extLst>
          </p:cNvPr>
          <p:cNvSpPr>
            <a:spLocks/>
          </p:cNvSpPr>
          <p:nvPr/>
        </p:nvSpPr>
        <p:spPr bwMode="auto">
          <a:xfrm>
            <a:off x="2439761" y="4844654"/>
            <a:ext cx="155972" cy="155972"/>
          </a:xfrm>
          <a:custGeom>
            <a:avLst/>
            <a:gdLst>
              <a:gd name="T0" fmla="*/ 34 w 37"/>
              <a:gd name="T1" fmla="*/ 14 h 37"/>
              <a:gd name="T2" fmla="*/ 24 w 37"/>
              <a:gd name="T3" fmla="*/ 34 h 37"/>
              <a:gd name="T4" fmla="*/ 3 w 37"/>
              <a:gd name="T5" fmla="*/ 24 h 37"/>
              <a:gd name="T6" fmla="*/ 14 w 37"/>
              <a:gd name="T7" fmla="*/ 3 h 37"/>
              <a:gd name="T8" fmla="*/ 34 w 37"/>
              <a:gd name="T9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4" y="14"/>
                </a:moveTo>
                <a:cubicBezTo>
                  <a:pt x="37" y="22"/>
                  <a:pt x="32" y="32"/>
                  <a:pt x="24" y="34"/>
                </a:cubicBezTo>
                <a:cubicBezTo>
                  <a:pt x="15" y="37"/>
                  <a:pt x="6" y="32"/>
                  <a:pt x="3" y="24"/>
                </a:cubicBezTo>
                <a:cubicBezTo>
                  <a:pt x="0" y="15"/>
                  <a:pt x="5" y="6"/>
                  <a:pt x="14" y="3"/>
                </a:cubicBezTo>
                <a:cubicBezTo>
                  <a:pt x="22" y="0"/>
                  <a:pt x="31" y="5"/>
                  <a:pt x="34" y="14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FA605420-F38B-137A-FFF5-6C1BCAC6F7C5}"/>
              </a:ext>
            </a:extLst>
          </p:cNvPr>
          <p:cNvSpPr>
            <a:spLocks/>
          </p:cNvSpPr>
          <p:nvPr/>
        </p:nvSpPr>
        <p:spPr bwMode="auto">
          <a:xfrm>
            <a:off x="3154136" y="4323160"/>
            <a:ext cx="160735" cy="157163"/>
          </a:xfrm>
          <a:custGeom>
            <a:avLst/>
            <a:gdLst>
              <a:gd name="T0" fmla="*/ 29 w 38"/>
              <a:gd name="T1" fmla="*/ 6 h 37"/>
              <a:gd name="T2" fmla="*/ 32 w 38"/>
              <a:gd name="T3" fmla="*/ 28 h 37"/>
              <a:gd name="T4" fmla="*/ 9 w 38"/>
              <a:gd name="T5" fmla="*/ 32 h 37"/>
              <a:gd name="T6" fmla="*/ 6 w 38"/>
              <a:gd name="T7" fmla="*/ 9 h 37"/>
              <a:gd name="T8" fmla="*/ 29 w 38"/>
              <a:gd name="T9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7">
                <a:moveTo>
                  <a:pt x="29" y="6"/>
                </a:moveTo>
                <a:cubicBezTo>
                  <a:pt x="36" y="11"/>
                  <a:pt x="38" y="21"/>
                  <a:pt x="32" y="28"/>
                </a:cubicBezTo>
                <a:cubicBezTo>
                  <a:pt x="27" y="36"/>
                  <a:pt x="17" y="37"/>
                  <a:pt x="9" y="32"/>
                </a:cubicBezTo>
                <a:cubicBezTo>
                  <a:pt x="2" y="27"/>
                  <a:pt x="0" y="16"/>
                  <a:pt x="6" y="9"/>
                </a:cubicBezTo>
                <a:cubicBezTo>
                  <a:pt x="11" y="2"/>
                  <a:pt x="21" y="0"/>
                  <a:pt x="29" y="6"/>
                </a:cubicBezTo>
                <a:close/>
              </a:path>
            </a:pathLst>
          </a:cu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4B60D669-F8A7-4630-412A-A9D60A3D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504" y="3489722"/>
            <a:ext cx="139304" cy="139304"/>
          </a:xfrm>
          <a:prstGeom prst="ellipse">
            <a:avLst/>
          </a:prstGeom>
          <a:solidFill>
            <a:srgbClr val="0059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AF7BEED5-6692-63FA-9755-8B0A5B967DC8}"/>
              </a:ext>
            </a:extLst>
          </p:cNvPr>
          <p:cNvSpPr>
            <a:spLocks/>
          </p:cNvSpPr>
          <p:nvPr/>
        </p:nvSpPr>
        <p:spPr bwMode="auto">
          <a:xfrm>
            <a:off x="3154136" y="2638425"/>
            <a:ext cx="160735" cy="157163"/>
          </a:xfrm>
          <a:custGeom>
            <a:avLst/>
            <a:gdLst>
              <a:gd name="T0" fmla="*/ 9 w 38"/>
              <a:gd name="T1" fmla="*/ 6 h 37"/>
              <a:gd name="T2" fmla="*/ 32 w 38"/>
              <a:gd name="T3" fmla="*/ 9 h 37"/>
              <a:gd name="T4" fmla="*/ 29 w 38"/>
              <a:gd name="T5" fmla="*/ 32 h 37"/>
              <a:gd name="T6" fmla="*/ 6 w 38"/>
              <a:gd name="T7" fmla="*/ 29 h 37"/>
              <a:gd name="T8" fmla="*/ 9 w 38"/>
              <a:gd name="T9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7">
                <a:moveTo>
                  <a:pt x="9" y="6"/>
                </a:moveTo>
                <a:cubicBezTo>
                  <a:pt x="17" y="0"/>
                  <a:pt x="27" y="2"/>
                  <a:pt x="32" y="9"/>
                </a:cubicBezTo>
                <a:cubicBezTo>
                  <a:pt x="38" y="17"/>
                  <a:pt x="36" y="27"/>
                  <a:pt x="29" y="32"/>
                </a:cubicBezTo>
                <a:cubicBezTo>
                  <a:pt x="21" y="37"/>
                  <a:pt x="11" y="36"/>
                  <a:pt x="6" y="29"/>
                </a:cubicBezTo>
                <a:cubicBezTo>
                  <a:pt x="0" y="21"/>
                  <a:pt x="2" y="11"/>
                  <a:pt x="9" y="6"/>
                </a:cubicBezTo>
                <a:close/>
              </a:path>
            </a:pathLst>
          </a:custGeom>
          <a:solidFill>
            <a:srgbClr val="578B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7E8753EF-98E3-FCDE-3C14-83D161785835}"/>
              </a:ext>
            </a:extLst>
          </p:cNvPr>
          <p:cNvSpPr>
            <a:spLocks/>
          </p:cNvSpPr>
          <p:nvPr/>
        </p:nvSpPr>
        <p:spPr bwMode="auto">
          <a:xfrm>
            <a:off x="2439761" y="2118123"/>
            <a:ext cx="155972" cy="155972"/>
          </a:xfrm>
          <a:custGeom>
            <a:avLst/>
            <a:gdLst>
              <a:gd name="T0" fmla="*/ 3 w 37"/>
              <a:gd name="T1" fmla="*/ 14 h 37"/>
              <a:gd name="T2" fmla="*/ 24 w 37"/>
              <a:gd name="T3" fmla="*/ 3 h 37"/>
              <a:gd name="T4" fmla="*/ 34 w 37"/>
              <a:gd name="T5" fmla="*/ 24 h 37"/>
              <a:gd name="T6" fmla="*/ 14 w 37"/>
              <a:gd name="T7" fmla="*/ 35 h 37"/>
              <a:gd name="T8" fmla="*/ 3 w 37"/>
              <a:gd name="T9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7">
                <a:moveTo>
                  <a:pt x="3" y="14"/>
                </a:moveTo>
                <a:cubicBezTo>
                  <a:pt x="6" y="5"/>
                  <a:pt x="15" y="0"/>
                  <a:pt x="24" y="3"/>
                </a:cubicBezTo>
                <a:cubicBezTo>
                  <a:pt x="32" y="6"/>
                  <a:pt x="37" y="15"/>
                  <a:pt x="34" y="24"/>
                </a:cubicBezTo>
                <a:cubicBezTo>
                  <a:pt x="31" y="33"/>
                  <a:pt x="22" y="37"/>
                  <a:pt x="14" y="35"/>
                </a:cubicBezTo>
                <a:cubicBezTo>
                  <a:pt x="5" y="32"/>
                  <a:pt x="0" y="22"/>
                  <a:pt x="3" y="14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CE2E113C-37CB-E250-98D7-8EC991EBF841}"/>
              </a:ext>
            </a:extLst>
          </p:cNvPr>
          <p:cNvSpPr>
            <a:spLocks/>
          </p:cNvSpPr>
          <p:nvPr/>
        </p:nvSpPr>
        <p:spPr bwMode="auto">
          <a:xfrm>
            <a:off x="3288676" y="3688557"/>
            <a:ext cx="233363" cy="617935"/>
          </a:xfrm>
          <a:custGeom>
            <a:avLst/>
            <a:gdLst>
              <a:gd name="T0" fmla="*/ 8 w 55"/>
              <a:gd name="T1" fmla="*/ 146 h 146"/>
              <a:gd name="T2" fmla="*/ 0 w 55"/>
              <a:gd name="T3" fmla="*/ 141 h 146"/>
              <a:gd name="T4" fmla="*/ 46 w 55"/>
              <a:gd name="T5" fmla="*/ 0 h 146"/>
              <a:gd name="T6" fmla="*/ 55 w 55"/>
              <a:gd name="T7" fmla="*/ 1 h 146"/>
              <a:gd name="T8" fmla="*/ 8 w 55"/>
              <a:gd name="T9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46">
                <a:moveTo>
                  <a:pt x="8" y="146"/>
                </a:moveTo>
                <a:cubicBezTo>
                  <a:pt x="0" y="141"/>
                  <a:pt x="0" y="141"/>
                  <a:pt x="0" y="141"/>
                </a:cubicBezTo>
                <a:cubicBezTo>
                  <a:pt x="25" y="98"/>
                  <a:pt x="41" y="49"/>
                  <a:pt x="46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0" y="52"/>
                  <a:pt x="34" y="102"/>
                  <a:pt x="8" y="146"/>
                </a:cubicBezTo>
                <a:close/>
              </a:path>
            </a:pathLst>
          </a:cu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20A91F08-0751-D436-6E73-35752DB5565A}"/>
              </a:ext>
            </a:extLst>
          </p:cNvPr>
          <p:cNvSpPr>
            <a:spLocks/>
          </p:cNvSpPr>
          <p:nvPr/>
        </p:nvSpPr>
        <p:spPr bwMode="auto">
          <a:xfrm>
            <a:off x="3288676" y="2817019"/>
            <a:ext cx="233363" cy="617935"/>
          </a:xfrm>
          <a:custGeom>
            <a:avLst/>
            <a:gdLst>
              <a:gd name="T0" fmla="*/ 46 w 55"/>
              <a:gd name="T1" fmla="*/ 146 h 146"/>
              <a:gd name="T2" fmla="*/ 0 w 55"/>
              <a:gd name="T3" fmla="*/ 5 h 146"/>
              <a:gd name="T4" fmla="*/ 8 w 55"/>
              <a:gd name="T5" fmla="*/ 0 h 146"/>
              <a:gd name="T6" fmla="*/ 55 w 55"/>
              <a:gd name="T7" fmla="*/ 145 h 146"/>
              <a:gd name="T8" fmla="*/ 46 w 55"/>
              <a:gd name="T9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46">
                <a:moveTo>
                  <a:pt x="46" y="146"/>
                </a:moveTo>
                <a:cubicBezTo>
                  <a:pt x="41" y="96"/>
                  <a:pt x="25" y="47"/>
                  <a:pt x="0" y="5"/>
                </a:cubicBezTo>
                <a:cubicBezTo>
                  <a:pt x="8" y="0"/>
                  <a:pt x="8" y="0"/>
                  <a:pt x="8" y="0"/>
                </a:cubicBezTo>
                <a:cubicBezTo>
                  <a:pt x="34" y="44"/>
                  <a:pt x="50" y="94"/>
                  <a:pt x="55" y="145"/>
                </a:cubicBezTo>
                <a:lnTo>
                  <a:pt x="46" y="146"/>
                </a:lnTo>
                <a:close/>
              </a:path>
            </a:pathLst>
          </a:custGeom>
          <a:solidFill>
            <a:srgbClr val="0059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1B1D6F59-890D-98FF-1B1B-84CDD73F8015}"/>
              </a:ext>
            </a:extLst>
          </p:cNvPr>
          <p:cNvSpPr>
            <a:spLocks/>
          </p:cNvSpPr>
          <p:nvPr/>
        </p:nvSpPr>
        <p:spPr bwMode="auto">
          <a:xfrm>
            <a:off x="2630261" y="2224087"/>
            <a:ext cx="535781" cy="406004"/>
          </a:xfrm>
          <a:custGeom>
            <a:avLst/>
            <a:gdLst>
              <a:gd name="T0" fmla="*/ 121 w 127"/>
              <a:gd name="T1" fmla="*/ 96 h 96"/>
              <a:gd name="T2" fmla="*/ 0 w 127"/>
              <a:gd name="T3" fmla="*/ 9 h 96"/>
              <a:gd name="T4" fmla="*/ 4 w 127"/>
              <a:gd name="T5" fmla="*/ 0 h 96"/>
              <a:gd name="T6" fmla="*/ 127 w 127"/>
              <a:gd name="T7" fmla="*/ 90 h 96"/>
              <a:gd name="T8" fmla="*/ 121 w 127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96">
                <a:moveTo>
                  <a:pt x="121" y="96"/>
                </a:moveTo>
                <a:cubicBezTo>
                  <a:pt x="88" y="58"/>
                  <a:pt x="46" y="28"/>
                  <a:pt x="0" y="9"/>
                </a:cubicBezTo>
                <a:cubicBezTo>
                  <a:pt x="4" y="0"/>
                  <a:pt x="4" y="0"/>
                  <a:pt x="4" y="0"/>
                </a:cubicBezTo>
                <a:cubicBezTo>
                  <a:pt x="51" y="20"/>
                  <a:pt x="94" y="52"/>
                  <a:pt x="127" y="90"/>
                </a:cubicBezTo>
                <a:lnTo>
                  <a:pt x="121" y="96"/>
                </a:lnTo>
                <a:close/>
              </a:path>
            </a:pathLst>
          </a:custGeom>
          <a:solidFill>
            <a:srgbClr val="002986"/>
          </a:solidFill>
          <a:ln>
            <a:solidFill>
              <a:srgbClr val="002986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00996A53-FEE8-FB87-CF19-56399E86FCC9}"/>
              </a:ext>
            </a:extLst>
          </p:cNvPr>
          <p:cNvSpPr>
            <a:spLocks noEditPoints="1"/>
          </p:cNvSpPr>
          <p:nvPr/>
        </p:nvSpPr>
        <p:spPr bwMode="auto">
          <a:xfrm>
            <a:off x="2363561" y="4776788"/>
            <a:ext cx="308372" cy="296466"/>
          </a:xfrm>
          <a:custGeom>
            <a:avLst/>
            <a:gdLst>
              <a:gd name="T0" fmla="*/ 37 w 73"/>
              <a:gd name="T1" fmla="*/ 70 h 70"/>
              <a:gd name="T2" fmla="*/ 3 w 73"/>
              <a:gd name="T3" fmla="*/ 46 h 70"/>
              <a:gd name="T4" fmla="*/ 5 w 73"/>
              <a:gd name="T5" fmla="*/ 19 h 70"/>
              <a:gd name="T6" fmla="*/ 26 w 73"/>
              <a:gd name="T7" fmla="*/ 2 h 70"/>
              <a:gd name="T8" fmla="*/ 37 w 73"/>
              <a:gd name="T9" fmla="*/ 0 h 70"/>
              <a:gd name="T10" fmla="*/ 70 w 73"/>
              <a:gd name="T11" fmla="*/ 24 h 70"/>
              <a:gd name="T12" fmla="*/ 68 w 73"/>
              <a:gd name="T13" fmla="*/ 51 h 70"/>
              <a:gd name="T14" fmla="*/ 47 w 73"/>
              <a:gd name="T15" fmla="*/ 68 h 70"/>
              <a:gd name="T16" fmla="*/ 37 w 73"/>
              <a:gd name="T17" fmla="*/ 70 h 70"/>
              <a:gd name="T18" fmla="*/ 37 w 73"/>
              <a:gd name="T19" fmla="*/ 9 h 70"/>
              <a:gd name="T20" fmla="*/ 29 w 73"/>
              <a:gd name="T21" fmla="*/ 10 h 70"/>
              <a:gd name="T22" fmla="*/ 13 w 73"/>
              <a:gd name="T23" fmla="*/ 23 h 70"/>
              <a:gd name="T24" fmla="*/ 12 w 73"/>
              <a:gd name="T25" fmla="*/ 43 h 70"/>
              <a:gd name="T26" fmla="*/ 37 w 73"/>
              <a:gd name="T27" fmla="*/ 61 h 70"/>
              <a:gd name="T28" fmla="*/ 45 w 73"/>
              <a:gd name="T29" fmla="*/ 59 h 70"/>
              <a:gd name="T30" fmla="*/ 60 w 73"/>
              <a:gd name="T31" fmla="*/ 47 h 70"/>
              <a:gd name="T32" fmla="*/ 61 w 73"/>
              <a:gd name="T33" fmla="*/ 27 h 70"/>
              <a:gd name="T34" fmla="*/ 37 w 73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70">
                <a:moveTo>
                  <a:pt x="37" y="70"/>
                </a:moveTo>
                <a:cubicBezTo>
                  <a:pt x="21" y="70"/>
                  <a:pt x="8" y="60"/>
                  <a:pt x="3" y="46"/>
                </a:cubicBezTo>
                <a:cubicBezTo>
                  <a:pt x="0" y="37"/>
                  <a:pt x="1" y="27"/>
                  <a:pt x="5" y="19"/>
                </a:cubicBezTo>
                <a:cubicBezTo>
                  <a:pt x="10" y="11"/>
                  <a:pt x="17" y="4"/>
                  <a:pt x="26" y="2"/>
                </a:cubicBezTo>
                <a:cubicBezTo>
                  <a:pt x="29" y="0"/>
                  <a:pt x="33" y="0"/>
                  <a:pt x="37" y="0"/>
                </a:cubicBezTo>
                <a:cubicBezTo>
                  <a:pt x="52" y="0"/>
                  <a:pt x="65" y="10"/>
                  <a:pt x="70" y="24"/>
                </a:cubicBezTo>
                <a:cubicBezTo>
                  <a:pt x="73" y="33"/>
                  <a:pt x="72" y="42"/>
                  <a:pt x="68" y="51"/>
                </a:cubicBezTo>
                <a:cubicBezTo>
                  <a:pt x="64" y="59"/>
                  <a:pt x="56" y="65"/>
                  <a:pt x="47" y="68"/>
                </a:cubicBezTo>
                <a:cubicBezTo>
                  <a:pt x="44" y="69"/>
                  <a:pt x="40" y="70"/>
                  <a:pt x="37" y="70"/>
                </a:cubicBezTo>
                <a:close/>
                <a:moveTo>
                  <a:pt x="37" y="9"/>
                </a:moveTo>
                <a:cubicBezTo>
                  <a:pt x="34" y="9"/>
                  <a:pt x="31" y="9"/>
                  <a:pt x="29" y="10"/>
                </a:cubicBezTo>
                <a:cubicBezTo>
                  <a:pt x="22" y="12"/>
                  <a:pt x="17" y="17"/>
                  <a:pt x="13" y="23"/>
                </a:cubicBezTo>
                <a:cubicBezTo>
                  <a:pt x="10" y="29"/>
                  <a:pt x="10" y="36"/>
                  <a:pt x="12" y="43"/>
                </a:cubicBezTo>
                <a:cubicBezTo>
                  <a:pt x="15" y="54"/>
                  <a:pt x="25" y="61"/>
                  <a:pt x="37" y="61"/>
                </a:cubicBezTo>
                <a:cubicBezTo>
                  <a:pt x="39" y="61"/>
                  <a:pt x="42" y="60"/>
                  <a:pt x="45" y="59"/>
                </a:cubicBezTo>
                <a:cubicBezTo>
                  <a:pt x="51" y="57"/>
                  <a:pt x="57" y="53"/>
                  <a:pt x="60" y="47"/>
                </a:cubicBezTo>
                <a:cubicBezTo>
                  <a:pt x="63" y="40"/>
                  <a:pt x="63" y="33"/>
                  <a:pt x="61" y="27"/>
                </a:cubicBezTo>
                <a:cubicBezTo>
                  <a:pt x="58" y="16"/>
                  <a:pt x="48" y="9"/>
                  <a:pt x="37" y="9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6" name="Freeform 32">
            <a:extLst>
              <a:ext uri="{FF2B5EF4-FFF2-40B4-BE49-F238E27FC236}">
                <a16:creationId xmlns:a16="http://schemas.microsoft.com/office/drawing/2014/main" id="{C8D1802E-9BF0-7696-B113-6E0396D24195}"/>
              </a:ext>
            </a:extLst>
          </p:cNvPr>
          <p:cNvSpPr>
            <a:spLocks noEditPoints="1"/>
          </p:cNvSpPr>
          <p:nvPr/>
        </p:nvSpPr>
        <p:spPr bwMode="auto">
          <a:xfrm>
            <a:off x="3081508" y="4255294"/>
            <a:ext cx="304800" cy="296466"/>
          </a:xfrm>
          <a:custGeom>
            <a:avLst/>
            <a:gdLst>
              <a:gd name="T0" fmla="*/ 36 w 72"/>
              <a:gd name="T1" fmla="*/ 70 h 70"/>
              <a:gd name="T2" fmla="*/ 15 w 72"/>
              <a:gd name="T3" fmla="*/ 63 h 70"/>
              <a:gd name="T4" fmla="*/ 1 w 72"/>
              <a:gd name="T5" fmla="*/ 40 h 70"/>
              <a:gd name="T6" fmla="*/ 8 w 72"/>
              <a:gd name="T7" fmla="*/ 14 h 70"/>
              <a:gd name="T8" fmla="*/ 36 w 72"/>
              <a:gd name="T9" fmla="*/ 0 h 70"/>
              <a:gd name="T10" fmla="*/ 56 w 72"/>
              <a:gd name="T11" fmla="*/ 7 h 70"/>
              <a:gd name="T12" fmla="*/ 70 w 72"/>
              <a:gd name="T13" fmla="*/ 29 h 70"/>
              <a:gd name="T14" fmla="*/ 64 w 72"/>
              <a:gd name="T15" fmla="*/ 55 h 70"/>
              <a:gd name="T16" fmla="*/ 36 w 72"/>
              <a:gd name="T17" fmla="*/ 70 h 70"/>
              <a:gd name="T18" fmla="*/ 36 w 72"/>
              <a:gd name="T19" fmla="*/ 9 h 70"/>
              <a:gd name="T20" fmla="*/ 15 w 72"/>
              <a:gd name="T21" fmla="*/ 20 h 70"/>
              <a:gd name="T22" fmla="*/ 10 w 72"/>
              <a:gd name="T23" fmla="*/ 39 h 70"/>
              <a:gd name="T24" fmla="*/ 21 w 72"/>
              <a:gd name="T25" fmla="*/ 56 h 70"/>
              <a:gd name="T26" fmla="*/ 36 w 72"/>
              <a:gd name="T27" fmla="*/ 61 h 70"/>
              <a:gd name="T28" fmla="*/ 57 w 72"/>
              <a:gd name="T29" fmla="*/ 50 h 70"/>
              <a:gd name="T30" fmla="*/ 62 w 72"/>
              <a:gd name="T31" fmla="*/ 31 h 70"/>
              <a:gd name="T32" fmla="*/ 51 w 72"/>
              <a:gd name="T33" fmla="*/ 14 h 70"/>
              <a:gd name="T34" fmla="*/ 36 w 72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70">
                <a:moveTo>
                  <a:pt x="36" y="70"/>
                </a:moveTo>
                <a:cubicBezTo>
                  <a:pt x="28" y="70"/>
                  <a:pt x="21" y="67"/>
                  <a:pt x="15" y="63"/>
                </a:cubicBezTo>
                <a:cubicBezTo>
                  <a:pt x="8" y="58"/>
                  <a:pt x="3" y="50"/>
                  <a:pt x="1" y="40"/>
                </a:cubicBezTo>
                <a:cubicBezTo>
                  <a:pt x="0" y="31"/>
                  <a:pt x="2" y="22"/>
                  <a:pt x="8" y="14"/>
                </a:cubicBezTo>
                <a:cubicBezTo>
                  <a:pt x="14" y="5"/>
                  <a:pt x="25" y="0"/>
                  <a:pt x="36" y="0"/>
                </a:cubicBezTo>
                <a:cubicBezTo>
                  <a:pt x="43" y="0"/>
                  <a:pt x="50" y="2"/>
                  <a:pt x="56" y="7"/>
                </a:cubicBezTo>
                <a:cubicBezTo>
                  <a:pt x="64" y="12"/>
                  <a:pt x="69" y="20"/>
                  <a:pt x="70" y="29"/>
                </a:cubicBezTo>
                <a:cubicBezTo>
                  <a:pt x="72" y="39"/>
                  <a:pt x="70" y="48"/>
                  <a:pt x="64" y="55"/>
                </a:cubicBezTo>
                <a:cubicBezTo>
                  <a:pt x="58" y="64"/>
                  <a:pt x="47" y="70"/>
                  <a:pt x="36" y="70"/>
                </a:cubicBezTo>
                <a:close/>
                <a:moveTo>
                  <a:pt x="36" y="9"/>
                </a:moveTo>
                <a:cubicBezTo>
                  <a:pt x="28" y="9"/>
                  <a:pt x="20" y="13"/>
                  <a:pt x="15" y="20"/>
                </a:cubicBezTo>
                <a:cubicBezTo>
                  <a:pt x="11" y="25"/>
                  <a:pt x="9" y="32"/>
                  <a:pt x="10" y="39"/>
                </a:cubicBezTo>
                <a:cubicBezTo>
                  <a:pt x="11" y="46"/>
                  <a:pt x="15" y="52"/>
                  <a:pt x="21" y="56"/>
                </a:cubicBezTo>
                <a:cubicBezTo>
                  <a:pt x="25" y="59"/>
                  <a:pt x="30" y="61"/>
                  <a:pt x="36" y="61"/>
                </a:cubicBezTo>
                <a:cubicBezTo>
                  <a:pt x="44" y="61"/>
                  <a:pt x="52" y="57"/>
                  <a:pt x="57" y="50"/>
                </a:cubicBezTo>
                <a:cubicBezTo>
                  <a:pt x="61" y="44"/>
                  <a:pt x="63" y="38"/>
                  <a:pt x="62" y="31"/>
                </a:cubicBezTo>
                <a:cubicBezTo>
                  <a:pt x="60" y="24"/>
                  <a:pt x="57" y="18"/>
                  <a:pt x="51" y="14"/>
                </a:cubicBezTo>
                <a:cubicBezTo>
                  <a:pt x="47" y="11"/>
                  <a:pt x="41" y="9"/>
                  <a:pt x="36" y="9"/>
                </a:cubicBezTo>
                <a:close/>
              </a:path>
            </a:pathLst>
          </a:custGeom>
          <a:solidFill>
            <a:srgbClr val="0040D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7" name="Freeform 33">
            <a:extLst>
              <a:ext uri="{FF2B5EF4-FFF2-40B4-BE49-F238E27FC236}">
                <a16:creationId xmlns:a16="http://schemas.microsoft.com/office/drawing/2014/main" id="{797A283D-1C32-2BE7-A85B-4478DA6789BC}"/>
              </a:ext>
            </a:extLst>
          </p:cNvPr>
          <p:cNvSpPr>
            <a:spLocks noEditPoints="1"/>
          </p:cNvSpPr>
          <p:nvPr/>
        </p:nvSpPr>
        <p:spPr bwMode="auto">
          <a:xfrm>
            <a:off x="3361304" y="3413522"/>
            <a:ext cx="291704" cy="296466"/>
          </a:xfrm>
          <a:custGeom>
            <a:avLst/>
            <a:gdLst>
              <a:gd name="T0" fmla="*/ 35 w 69"/>
              <a:gd name="T1" fmla="*/ 70 h 70"/>
              <a:gd name="T2" fmla="*/ 0 w 69"/>
              <a:gd name="T3" fmla="*/ 35 h 70"/>
              <a:gd name="T4" fmla="*/ 35 w 69"/>
              <a:gd name="T5" fmla="*/ 0 h 70"/>
              <a:gd name="T6" fmla="*/ 69 w 69"/>
              <a:gd name="T7" fmla="*/ 35 h 70"/>
              <a:gd name="T8" fmla="*/ 35 w 69"/>
              <a:gd name="T9" fmla="*/ 70 h 70"/>
              <a:gd name="T10" fmla="*/ 35 w 69"/>
              <a:gd name="T11" fmla="*/ 9 h 70"/>
              <a:gd name="T12" fmla="*/ 9 w 69"/>
              <a:gd name="T13" fmla="*/ 35 h 70"/>
              <a:gd name="T14" fmla="*/ 35 w 69"/>
              <a:gd name="T15" fmla="*/ 61 h 70"/>
              <a:gd name="T16" fmla="*/ 60 w 69"/>
              <a:gd name="T17" fmla="*/ 35 h 70"/>
              <a:gd name="T18" fmla="*/ 35 w 69"/>
              <a:gd name="T19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70">
                <a:moveTo>
                  <a:pt x="35" y="70"/>
                </a:moveTo>
                <a:cubicBezTo>
                  <a:pt x="15" y="70"/>
                  <a:pt x="0" y="54"/>
                  <a:pt x="0" y="35"/>
                </a:cubicBezTo>
                <a:cubicBezTo>
                  <a:pt x="0" y="16"/>
                  <a:pt x="15" y="0"/>
                  <a:pt x="35" y="0"/>
                </a:cubicBezTo>
                <a:cubicBezTo>
                  <a:pt x="54" y="0"/>
                  <a:pt x="69" y="16"/>
                  <a:pt x="69" y="35"/>
                </a:cubicBezTo>
                <a:cubicBezTo>
                  <a:pt x="69" y="54"/>
                  <a:pt x="54" y="70"/>
                  <a:pt x="35" y="70"/>
                </a:cubicBezTo>
                <a:close/>
                <a:moveTo>
                  <a:pt x="35" y="9"/>
                </a:moveTo>
                <a:cubicBezTo>
                  <a:pt x="20" y="9"/>
                  <a:pt x="9" y="21"/>
                  <a:pt x="9" y="35"/>
                </a:cubicBezTo>
                <a:cubicBezTo>
                  <a:pt x="9" y="49"/>
                  <a:pt x="20" y="61"/>
                  <a:pt x="35" y="61"/>
                </a:cubicBezTo>
                <a:cubicBezTo>
                  <a:pt x="49" y="61"/>
                  <a:pt x="60" y="49"/>
                  <a:pt x="60" y="35"/>
                </a:cubicBezTo>
                <a:cubicBezTo>
                  <a:pt x="60" y="21"/>
                  <a:pt x="49" y="9"/>
                  <a:pt x="35" y="9"/>
                </a:cubicBezTo>
                <a:close/>
              </a:path>
            </a:pathLst>
          </a:custGeom>
          <a:solidFill>
            <a:srgbClr val="0059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D60A0703-5565-DDCB-58F6-0DA64ACB0328}"/>
              </a:ext>
            </a:extLst>
          </p:cNvPr>
          <p:cNvSpPr>
            <a:spLocks noEditPoints="1"/>
          </p:cNvSpPr>
          <p:nvPr/>
        </p:nvSpPr>
        <p:spPr bwMode="auto">
          <a:xfrm>
            <a:off x="3081508" y="2570560"/>
            <a:ext cx="304800" cy="296466"/>
          </a:xfrm>
          <a:custGeom>
            <a:avLst/>
            <a:gdLst>
              <a:gd name="T0" fmla="*/ 36 w 72"/>
              <a:gd name="T1" fmla="*/ 70 h 70"/>
              <a:gd name="T2" fmla="*/ 8 w 72"/>
              <a:gd name="T3" fmla="*/ 55 h 70"/>
              <a:gd name="T4" fmla="*/ 1 w 72"/>
              <a:gd name="T5" fmla="*/ 29 h 70"/>
              <a:gd name="T6" fmla="*/ 15 w 72"/>
              <a:gd name="T7" fmla="*/ 7 h 70"/>
              <a:gd name="T8" fmla="*/ 36 w 72"/>
              <a:gd name="T9" fmla="*/ 0 h 70"/>
              <a:gd name="T10" fmla="*/ 64 w 72"/>
              <a:gd name="T11" fmla="*/ 14 h 70"/>
              <a:gd name="T12" fmla="*/ 70 w 72"/>
              <a:gd name="T13" fmla="*/ 40 h 70"/>
              <a:gd name="T14" fmla="*/ 56 w 72"/>
              <a:gd name="T15" fmla="*/ 63 h 70"/>
              <a:gd name="T16" fmla="*/ 36 w 72"/>
              <a:gd name="T17" fmla="*/ 70 h 70"/>
              <a:gd name="T18" fmla="*/ 36 w 72"/>
              <a:gd name="T19" fmla="*/ 9 h 70"/>
              <a:gd name="T20" fmla="*/ 21 w 72"/>
              <a:gd name="T21" fmla="*/ 14 h 70"/>
              <a:gd name="T22" fmla="*/ 10 w 72"/>
              <a:gd name="T23" fmla="*/ 31 h 70"/>
              <a:gd name="T24" fmla="*/ 15 w 72"/>
              <a:gd name="T25" fmla="*/ 50 h 70"/>
              <a:gd name="T26" fmla="*/ 36 w 72"/>
              <a:gd name="T27" fmla="*/ 61 h 70"/>
              <a:gd name="T28" fmla="*/ 51 w 72"/>
              <a:gd name="T29" fmla="*/ 56 h 70"/>
              <a:gd name="T30" fmla="*/ 62 w 72"/>
              <a:gd name="T31" fmla="*/ 39 h 70"/>
              <a:gd name="T32" fmla="*/ 57 w 72"/>
              <a:gd name="T33" fmla="*/ 20 h 70"/>
              <a:gd name="T34" fmla="*/ 36 w 72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70">
                <a:moveTo>
                  <a:pt x="36" y="70"/>
                </a:moveTo>
                <a:cubicBezTo>
                  <a:pt x="25" y="70"/>
                  <a:pt x="14" y="64"/>
                  <a:pt x="8" y="55"/>
                </a:cubicBezTo>
                <a:cubicBezTo>
                  <a:pt x="2" y="48"/>
                  <a:pt x="0" y="39"/>
                  <a:pt x="1" y="29"/>
                </a:cubicBezTo>
                <a:cubicBezTo>
                  <a:pt x="3" y="20"/>
                  <a:pt x="8" y="12"/>
                  <a:pt x="15" y="7"/>
                </a:cubicBezTo>
                <a:cubicBezTo>
                  <a:pt x="21" y="2"/>
                  <a:pt x="28" y="0"/>
                  <a:pt x="36" y="0"/>
                </a:cubicBezTo>
                <a:cubicBezTo>
                  <a:pt x="47" y="0"/>
                  <a:pt x="58" y="5"/>
                  <a:pt x="64" y="14"/>
                </a:cubicBezTo>
                <a:cubicBezTo>
                  <a:pt x="70" y="22"/>
                  <a:pt x="72" y="31"/>
                  <a:pt x="70" y="40"/>
                </a:cubicBezTo>
                <a:cubicBezTo>
                  <a:pt x="69" y="50"/>
                  <a:pt x="64" y="58"/>
                  <a:pt x="56" y="63"/>
                </a:cubicBezTo>
                <a:cubicBezTo>
                  <a:pt x="50" y="68"/>
                  <a:pt x="43" y="70"/>
                  <a:pt x="36" y="70"/>
                </a:cubicBezTo>
                <a:close/>
                <a:moveTo>
                  <a:pt x="36" y="9"/>
                </a:moveTo>
                <a:cubicBezTo>
                  <a:pt x="30" y="9"/>
                  <a:pt x="25" y="11"/>
                  <a:pt x="21" y="14"/>
                </a:cubicBezTo>
                <a:cubicBezTo>
                  <a:pt x="15" y="18"/>
                  <a:pt x="11" y="24"/>
                  <a:pt x="10" y="31"/>
                </a:cubicBezTo>
                <a:cubicBezTo>
                  <a:pt x="9" y="38"/>
                  <a:pt x="11" y="45"/>
                  <a:pt x="15" y="50"/>
                </a:cubicBezTo>
                <a:cubicBezTo>
                  <a:pt x="20" y="57"/>
                  <a:pt x="28" y="61"/>
                  <a:pt x="36" y="61"/>
                </a:cubicBezTo>
                <a:cubicBezTo>
                  <a:pt x="41" y="61"/>
                  <a:pt x="47" y="59"/>
                  <a:pt x="51" y="56"/>
                </a:cubicBezTo>
                <a:cubicBezTo>
                  <a:pt x="57" y="52"/>
                  <a:pt x="60" y="46"/>
                  <a:pt x="62" y="39"/>
                </a:cubicBezTo>
                <a:cubicBezTo>
                  <a:pt x="63" y="32"/>
                  <a:pt x="61" y="25"/>
                  <a:pt x="57" y="20"/>
                </a:cubicBezTo>
                <a:cubicBezTo>
                  <a:pt x="52" y="13"/>
                  <a:pt x="44" y="9"/>
                  <a:pt x="36" y="9"/>
                </a:cubicBezTo>
                <a:close/>
              </a:path>
            </a:pathLst>
          </a:custGeom>
          <a:solidFill>
            <a:srgbClr val="578B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29" name="文本框 106">
            <a:extLst>
              <a:ext uri="{FF2B5EF4-FFF2-40B4-BE49-F238E27FC236}">
                <a16:creationId xmlns:a16="http://schemas.microsoft.com/office/drawing/2014/main" id="{7D899AC4-3F54-DB7A-69F0-CB2493469A67}"/>
              </a:ext>
            </a:extLst>
          </p:cNvPr>
          <p:cNvSpPr txBox="1"/>
          <p:nvPr/>
        </p:nvSpPr>
        <p:spPr>
          <a:xfrm>
            <a:off x="3174814" y="2022025"/>
            <a:ext cx="1501326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buSzPct val="100000"/>
            </a:pPr>
            <a:r>
              <a:rPr lang="fr-FR" sz="1050" b="1">
                <a:solidFill>
                  <a:schemeClr val="bg1"/>
                </a:solidFill>
              </a:rPr>
              <a:t>Motivation de l’étude</a:t>
            </a:r>
          </a:p>
        </p:txBody>
      </p:sp>
      <p:sp>
        <p:nvSpPr>
          <p:cNvPr id="30" name="文本框 106">
            <a:extLst>
              <a:ext uri="{FF2B5EF4-FFF2-40B4-BE49-F238E27FC236}">
                <a16:creationId xmlns:a16="http://schemas.microsoft.com/office/drawing/2014/main" id="{CB2F49B1-D51A-3556-BEBD-78CA4540F24C}"/>
              </a:ext>
            </a:extLst>
          </p:cNvPr>
          <p:cNvSpPr txBox="1"/>
          <p:nvPr/>
        </p:nvSpPr>
        <p:spPr>
          <a:xfrm>
            <a:off x="4941648" y="2022024"/>
            <a:ext cx="3483634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50"/>
              </a:spcBef>
              <a:buSzPct val="100000"/>
            </a:pPr>
            <a:r>
              <a:rPr lang="fr-FR" altLang="zh-CN" sz="1050">
                <a:solidFill>
                  <a:schemeClr val="bg1"/>
                </a:solidFill>
              </a:rPr>
              <a:t>Mise à jour de la cartographie des risques en prenant compte des risques climatiques</a:t>
            </a: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31" name="文本框 106">
            <a:extLst>
              <a:ext uri="{FF2B5EF4-FFF2-40B4-BE49-F238E27FC236}">
                <a16:creationId xmlns:a16="http://schemas.microsoft.com/office/drawing/2014/main" id="{18912730-64E9-875A-9B34-C0DC8F2D5A33}"/>
              </a:ext>
            </a:extLst>
          </p:cNvPr>
          <p:cNvSpPr txBox="1"/>
          <p:nvPr/>
        </p:nvSpPr>
        <p:spPr>
          <a:xfrm>
            <a:off x="3748430" y="2728661"/>
            <a:ext cx="927710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buSzPct val="100000"/>
            </a:pPr>
            <a:r>
              <a:rPr lang="fr-FR" sz="1050" b="1">
                <a:solidFill>
                  <a:schemeClr val="bg1"/>
                </a:solidFill>
              </a:rPr>
              <a:t>Justification de la démarche</a:t>
            </a:r>
          </a:p>
        </p:txBody>
      </p:sp>
      <p:sp>
        <p:nvSpPr>
          <p:cNvPr id="34" name="文本框 106">
            <a:extLst>
              <a:ext uri="{FF2B5EF4-FFF2-40B4-BE49-F238E27FC236}">
                <a16:creationId xmlns:a16="http://schemas.microsoft.com/office/drawing/2014/main" id="{FF12471E-5E20-5C21-764A-6DBE2EB0F850}"/>
              </a:ext>
            </a:extLst>
          </p:cNvPr>
          <p:cNvSpPr txBox="1"/>
          <p:nvPr/>
        </p:nvSpPr>
        <p:spPr>
          <a:xfrm>
            <a:off x="4941648" y="4134789"/>
            <a:ext cx="3483634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50"/>
              </a:spcBef>
              <a:buSzPct val="100000"/>
            </a:pPr>
            <a:r>
              <a:rPr lang="fr-FR" altLang="zh-CN" sz="1050">
                <a:solidFill>
                  <a:schemeClr val="bg1"/>
                </a:solidFill>
              </a:rPr>
              <a:t>Désigner des référents du changement climatique  (KPI à  utiliser). Lien avec d’autres indicateurs ESG (CSRD)</a:t>
            </a:r>
            <a:endParaRPr lang="fr-FR" sz="1050">
              <a:solidFill>
                <a:schemeClr val="bg1"/>
              </a:solidFill>
            </a:endParaRPr>
          </a:p>
        </p:txBody>
      </p:sp>
      <p:sp>
        <p:nvSpPr>
          <p:cNvPr id="35" name="文本框 106">
            <a:extLst>
              <a:ext uri="{FF2B5EF4-FFF2-40B4-BE49-F238E27FC236}">
                <a16:creationId xmlns:a16="http://schemas.microsoft.com/office/drawing/2014/main" id="{203621DC-4009-F5A9-1A47-F0F09B04C04B}"/>
              </a:ext>
            </a:extLst>
          </p:cNvPr>
          <p:cNvSpPr txBox="1"/>
          <p:nvPr/>
        </p:nvSpPr>
        <p:spPr>
          <a:xfrm>
            <a:off x="3898662" y="3350932"/>
            <a:ext cx="777478" cy="48474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50"/>
              </a:spcBef>
              <a:buSzPct val="100000"/>
            </a:pPr>
            <a:r>
              <a:rPr lang="fr-FR" sz="1050" b="1">
                <a:solidFill>
                  <a:schemeClr val="bg1"/>
                </a:solidFill>
              </a:rPr>
              <a:t>Modélisation de la mortalité</a:t>
            </a:r>
          </a:p>
        </p:txBody>
      </p:sp>
      <p:sp>
        <p:nvSpPr>
          <p:cNvPr id="36" name="文本框 106">
            <a:extLst>
              <a:ext uri="{FF2B5EF4-FFF2-40B4-BE49-F238E27FC236}">
                <a16:creationId xmlns:a16="http://schemas.microsoft.com/office/drawing/2014/main" id="{ADAD5B5F-4574-939B-4420-D1789290C236}"/>
              </a:ext>
            </a:extLst>
          </p:cNvPr>
          <p:cNvSpPr txBox="1"/>
          <p:nvPr/>
        </p:nvSpPr>
        <p:spPr>
          <a:xfrm>
            <a:off x="4937020" y="3331695"/>
            <a:ext cx="3483634" cy="5360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Cadre paramétrique</a:t>
            </a:r>
          </a:p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Comparaison des modèles proposés dans la littérature</a:t>
            </a:r>
          </a:p>
          <a:p>
            <a:pPr marL="214313" indent="-214313">
              <a:spcBef>
                <a:spcPts val="15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altLang="zh-CN" sz="1050"/>
              <a:t>Segmentation par âge, sexe et zone climatique</a:t>
            </a:r>
          </a:p>
        </p:txBody>
      </p:sp>
      <p:sp>
        <p:nvSpPr>
          <p:cNvPr id="43" name="Freeform 22">
            <a:extLst>
              <a:ext uri="{FF2B5EF4-FFF2-40B4-BE49-F238E27FC236}">
                <a16:creationId xmlns:a16="http://schemas.microsoft.com/office/drawing/2014/main" id="{7421FFA9-E073-34B4-A166-E1B1FE7018C9}"/>
              </a:ext>
            </a:extLst>
          </p:cNvPr>
          <p:cNvSpPr>
            <a:spLocks/>
          </p:cNvSpPr>
          <p:nvPr/>
        </p:nvSpPr>
        <p:spPr bwMode="auto">
          <a:xfrm>
            <a:off x="2630261" y="4493419"/>
            <a:ext cx="535781" cy="401241"/>
          </a:xfrm>
          <a:custGeom>
            <a:avLst/>
            <a:gdLst>
              <a:gd name="T0" fmla="*/ 4 w 127"/>
              <a:gd name="T1" fmla="*/ 95 h 95"/>
              <a:gd name="T2" fmla="*/ 0 w 127"/>
              <a:gd name="T3" fmla="*/ 87 h 95"/>
              <a:gd name="T4" fmla="*/ 121 w 127"/>
              <a:gd name="T5" fmla="*/ 0 h 95"/>
              <a:gd name="T6" fmla="*/ 127 w 127"/>
              <a:gd name="T7" fmla="*/ 6 h 95"/>
              <a:gd name="T8" fmla="*/ 4 w 127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95">
                <a:moveTo>
                  <a:pt x="4" y="95"/>
                </a:moveTo>
                <a:cubicBezTo>
                  <a:pt x="0" y="87"/>
                  <a:pt x="0" y="87"/>
                  <a:pt x="0" y="87"/>
                </a:cubicBezTo>
                <a:cubicBezTo>
                  <a:pt x="46" y="67"/>
                  <a:pt x="88" y="37"/>
                  <a:pt x="121" y="0"/>
                </a:cubicBezTo>
                <a:cubicBezTo>
                  <a:pt x="127" y="6"/>
                  <a:pt x="127" y="6"/>
                  <a:pt x="127" y="6"/>
                </a:cubicBezTo>
                <a:cubicBezTo>
                  <a:pt x="94" y="44"/>
                  <a:pt x="51" y="75"/>
                  <a:pt x="4" y="95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44" name="Freeform 35">
            <a:extLst>
              <a:ext uri="{FF2B5EF4-FFF2-40B4-BE49-F238E27FC236}">
                <a16:creationId xmlns:a16="http://schemas.microsoft.com/office/drawing/2014/main" id="{21F9F4E0-A601-A644-0AAA-83E4D42CB7F8}"/>
              </a:ext>
            </a:extLst>
          </p:cNvPr>
          <p:cNvSpPr>
            <a:spLocks noEditPoints="1"/>
          </p:cNvSpPr>
          <p:nvPr/>
        </p:nvSpPr>
        <p:spPr bwMode="auto">
          <a:xfrm>
            <a:off x="2363561" y="2050256"/>
            <a:ext cx="308372" cy="296466"/>
          </a:xfrm>
          <a:custGeom>
            <a:avLst/>
            <a:gdLst>
              <a:gd name="T0" fmla="*/ 37 w 73"/>
              <a:gd name="T1" fmla="*/ 70 h 70"/>
              <a:gd name="T2" fmla="*/ 26 w 73"/>
              <a:gd name="T3" fmla="*/ 68 h 70"/>
              <a:gd name="T4" fmla="*/ 5 w 73"/>
              <a:gd name="T5" fmla="*/ 51 h 70"/>
              <a:gd name="T6" fmla="*/ 3 w 73"/>
              <a:gd name="T7" fmla="*/ 24 h 70"/>
              <a:gd name="T8" fmla="*/ 37 w 73"/>
              <a:gd name="T9" fmla="*/ 0 h 70"/>
              <a:gd name="T10" fmla="*/ 47 w 73"/>
              <a:gd name="T11" fmla="*/ 2 h 70"/>
              <a:gd name="T12" fmla="*/ 68 w 73"/>
              <a:gd name="T13" fmla="*/ 19 h 70"/>
              <a:gd name="T14" fmla="*/ 70 w 73"/>
              <a:gd name="T15" fmla="*/ 46 h 70"/>
              <a:gd name="T16" fmla="*/ 37 w 73"/>
              <a:gd name="T17" fmla="*/ 70 h 70"/>
              <a:gd name="T18" fmla="*/ 37 w 73"/>
              <a:gd name="T19" fmla="*/ 9 h 70"/>
              <a:gd name="T20" fmla="*/ 12 w 73"/>
              <a:gd name="T21" fmla="*/ 27 h 70"/>
              <a:gd name="T22" fmla="*/ 13 w 73"/>
              <a:gd name="T23" fmla="*/ 47 h 70"/>
              <a:gd name="T24" fmla="*/ 29 w 73"/>
              <a:gd name="T25" fmla="*/ 60 h 70"/>
              <a:gd name="T26" fmla="*/ 37 w 73"/>
              <a:gd name="T27" fmla="*/ 61 h 70"/>
              <a:gd name="T28" fmla="*/ 61 w 73"/>
              <a:gd name="T29" fmla="*/ 43 h 70"/>
              <a:gd name="T30" fmla="*/ 60 w 73"/>
              <a:gd name="T31" fmla="*/ 23 h 70"/>
              <a:gd name="T32" fmla="*/ 45 w 73"/>
              <a:gd name="T33" fmla="*/ 10 h 70"/>
              <a:gd name="T34" fmla="*/ 37 w 73"/>
              <a:gd name="T35" fmla="*/ 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70">
                <a:moveTo>
                  <a:pt x="37" y="70"/>
                </a:moveTo>
                <a:cubicBezTo>
                  <a:pt x="33" y="70"/>
                  <a:pt x="29" y="69"/>
                  <a:pt x="26" y="68"/>
                </a:cubicBezTo>
                <a:cubicBezTo>
                  <a:pt x="17" y="65"/>
                  <a:pt x="10" y="59"/>
                  <a:pt x="5" y="51"/>
                </a:cubicBezTo>
                <a:cubicBezTo>
                  <a:pt x="1" y="42"/>
                  <a:pt x="0" y="33"/>
                  <a:pt x="3" y="24"/>
                </a:cubicBezTo>
                <a:cubicBezTo>
                  <a:pt x="8" y="10"/>
                  <a:pt x="21" y="0"/>
                  <a:pt x="37" y="0"/>
                </a:cubicBezTo>
                <a:cubicBezTo>
                  <a:pt x="40" y="0"/>
                  <a:pt x="44" y="1"/>
                  <a:pt x="47" y="2"/>
                </a:cubicBezTo>
                <a:cubicBezTo>
                  <a:pt x="56" y="5"/>
                  <a:pt x="64" y="11"/>
                  <a:pt x="68" y="19"/>
                </a:cubicBezTo>
                <a:cubicBezTo>
                  <a:pt x="72" y="27"/>
                  <a:pt x="73" y="37"/>
                  <a:pt x="70" y="46"/>
                </a:cubicBezTo>
                <a:cubicBezTo>
                  <a:pt x="65" y="60"/>
                  <a:pt x="52" y="70"/>
                  <a:pt x="37" y="70"/>
                </a:cubicBezTo>
                <a:close/>
                <a:moveTo>
                  <a:pt x="37" y="9"/>
                </a:moveTo>
                <a:cubicBezTo>
                  <a:pt x="25" y="9"/>
                  <a:pt x="15" y="16"/>
                  <a:pt x="12" y="27"/>
                </a:cubicBezTo>
                <a:cubicBezTo>
                  <a:pt x="10" y="33"/>
                  <a:pt x="10" y="41"/>
                  <a:pt x="13" y="47"/>
                </a:cubicBezTo>
                <a:cubicBezTo>
                  <a:pt x="17" y="53"/>
                  <a:pt x="22" y="57"/>
                  <a:pt x="29" y="60"/>
                </a:cubicBezTo>
                <a:cubicBezTo>
                  <a:pt x="31" y="60"/>
                  <a:pt x="34" y="61"/>
                  <a:pt x="37" y="61"/>
                </a:cubicBezTo>
                <a:cubicBezTo>
                  <a:pt x="48" y="61"/>
                  <a:pt x="58" y="54"/>
                  <a:pt x="61" y="43"/>
                </a:cubicBezTo>
                <a:cubicBezTo>
                  <a:pt x="63" y="36"/>
                  <a:pt x="63" y="29"/>
                  <a:pt x="60" y="23"/>
                </a:cubicBezTo>
                <a:cubicBezTo>
                  <a:pt x="57" y="17"/>
                  <a:pt x="51" y="12"/>
                  <a:pt x="45" y="10"/>
                </a:cubicBezTo>
                <a:cubicBezTo>
                  <a:pt x="42" y="9"/>
                  <a:pt x="39" y="9"/>
                  <a:pt x="37" y="9"/>
                </a:cubicBezTo>
                <a:close/>
              </a:path>
            </a:pathLst>
          </a:custGeom>
          <a:solidFill>
            <a:srgbClr val="00298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9440F77E-8709-A910-1856-952FD9B46EBD}"/>
              </a:ext>
            </a:extLst>
          </p:cNvPr>
          <p:cNvSpPr>
            <a:spLocks/>
          </p:cNvSpPr>
          <p:nvPr/>
        </p:nvSpPr>
        <p:spPr bwMode="auto">
          <a:xfrm>
            <a:off x="1184842" y="2558654"/>
            <a:ext cx="891779" cy="2019300"/>
          </a:xfrm>
          <a:custGeom>
            <a:avLst/>
            <a:gdLst>
              <a:gd name="T0" fmla="*/ 211 w 211"/>
              <a:gd name="T1" fmla="*/ 0 h 477"/>
              <a:gd name="T2" fmla="*/ 211 w 211"/>
              <a:gd name="T3" fmla="*/ 464 h 477"/>
              <a:gd name="T4" fmla="*/ 174 w 211"/>
              <a:gd name="T5" fmla="*/ 464 h 477"/>
              <a:gd name="T6" fmla="*/ 152 w 211"/>
              <a:gd name="T7" fmla="*/ 430 h 477"/>
              <a:gd name="T8" fmla="*/ 51 w 211"/>
              <a:gd name="T9" fmla="*/ 424 h 477"/>
              <a:gd name="T10" fmla="*/ 44 w 211"/>
              <a:gd name="T11" fmla="*/ 378 h 477"/>
              <a:gd name="T12" fmla="*/ 33 w 211"/>
              <a:gd name="T13" fmla="*/ 356 h 477"/>
              <a:gd name="T14" fmla="*/ 36 w 211"/>
              <a:gd name="T15" fmla="*/ 345 h 477"/>
              <a:gd name="T16" fmla="*/ 28 w 211"/>
              <a:gd name="T17" fmla="*/ 333 h 477"/>
              <a:gd name="T18" fmla="*/ 28 w 211"/>
              <a:gd name="T19" fmla="*/ 299 h 477"/>
              <a:gd name="T20" fmla="*/ 5 w 211"/>
              <a:gd name="T21" fmla="*/ 292 h 477"/>
              <a:gd name="T22" fmla="*/ 33 w 211"/>
              <a:gd name="T23" fmla="*/ 214 h 477"/>
              <a:gd name="T24" fmla="*/ 211 w 211"/>
              <a:gd name="T25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" h="477">
                <a:moveTo>
                  <a:pt x="211" y="0"/>
                </a:moveTo>
                <a:cubicBezTo>
                  <a:pt x="211" y="464"/>
                  <a:pt x="211" y="464"/>
                  <a:pt x="211" y="464"/>
                </a:cubicBezTo>
                <a:cubicBezTo>
                  <a:pt x="184" y="473"/>
                  <a:pt x="177" y="477"/>
                  <a:pt x="174" y="464"/>
                </a:cubicBezTo>
                <a:cubicBezTo>
                  <a:pt x="170" y="450"/>
                  <a:pt x="165" y="429"/>
                  <a:pt x="152" y="430"/>
                </a:cubicBezTo>
                <a:cubicBezTo>
                  <a:pt x="108" y="431"/>
                  <a:pt x="64" y="431"/>
                  <a:pt x="51" y="424"/>
                </a:cubicBezTo>
                <a:cubicBezTo>
                  <a:pt x="38" y="417"/>
                  <a:pt x="46" y="385"/>
                  <a:pt x="44" y="378"/>
                </a:cubicBezTo>
                <a:cubicBezTo>
                  <a:pt x="41" y="371"/>
                  <a:pt x="34" y="361"/>
                  <a:pt x="33" y="356"/>
                </a:cubicBezTo>
                <a:cubicBezTo>
                  <a:pt x="32" y="350"/>
                  <a:pt x="36" y="345"/>
                  <a:pt x="36" y="345"/>
                </a:cubicBezTo>
                <a:cubicBezTo>
                  <a:pt x="36" y="345"/>
                  <a:pt x="32" y="341"/>
                  <a:pt x="28" y="333"/>
                </a:cubicBezTo>
                <a:cubicBezTo>
                  <a:pt x="24" y="324"/>
                  <a:pt x="30" y="305"/>
                  <a:pt x="28" y="299"/>
                </a:cubicBezTo>
                <a:cubicBezTo>
                  <a:pt x="27" y="294"/>
                  <a:pt x="10" y="299"/>
                  <a:pt x="5" y="292"/>
                </a:cubicBezTo>
                <a:cubicBezTo>
                  <a:pt x="0" y="284"/>
                  <a:pt x="32" y="225"/>
                  <a:pt x="33" y="214"/>
                </a:cubicBezTo>
                <a:cubicBezTo>
                  <a:pt x="34" y="203"/>
                  <a:pt x="24" y="0"/>
                  <a:pt x="211" y="0"/>
                </a:cubicBezTo>
                <a:close/>
              </a:path>
            </a:pathLst>
          </a:custGeom>
          <a:solidFill>
            <a:srgbClr val="0047E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6E4A06B7-5422-48C2-0587-9DC3E33C0CAE}"/>
              </a:ext>
            </a:extLst>
          </p:cNvPr>
          <p:cNvGrpSpPr/>
          <p:nvPr/>
        </p:nvGrpSpPr>
        <p:grpSpPr>
          <a:xfrm>
            <a:off x="2244321" y="3892154"/>
            <a:ext cx="567000" cy="540000"/>
            <a:chOff x="9887149" y="918179"/>
            <a:chExt cx="361670" cy="361333"/>
          </a:xfrm>
          <a:solidFill>
            <a:srgbClr val="0040D0"/>
          </a:solidFill>
        </p:grpSpPr>
        <p:sp>
          <p:nvSpPr>
            <p:cNvPr id="49" name="Graphic 4">
              <a:extLst>
                <a:ext uri="{FF2B5EF4-FFF2-40B4-BE49-F238E27FC236}">
                  <a16:creationId xmlns:a16="http://schemas.microsoft.com/office/drawing/2014/main" id="{37C3BD22-A238-6237-7D95-7036FEDC32D0}"/>
                </a:ext>
              </a:extLst>
            </p:cNvPr>
            <p:cNvSpPr/>
            <p:nvPr/>
          </p:nvSpPr>
          <p:spPr>
            <a:xfrm>
              <a:off x="9887149" y="918179"/>
              <a:ext cx="361670" cy="361333"/>
            </a:xfrm>
            <a:custGeom>
              <a:avLst/>
              <a:gdLst>
                <a:gd name="connsiteX0" fmla="*/ 180835 w 361670"/>
                <a:gd name="connsiteY0" fmla="*/ 349204 h 361333"/>
                <a:gd name="connsiteX1" fmla="*/ 12780 w 361670"/>
                <a:gd name="connsiteY1" fmla="*/ 181305 h 361333"/>
                <a:gd name="connsiteX2" fmla="*/ 180835 w 361670"/>
                <a:gd name="connsiteY2" fmla="*/ 13406 h 361333"/>
                <a:gd name="connsiteX3" fmla="*/ 348890 w 361670"/>
                <a:gd name="connsiteY3" fmla="*/ 181305 h 361333"/>
                <a:gd name="connsiteX4" fmla="*/ 180835 w 361670"/>
                <a:gd name="connsiteY4" fmla="*/ 349204 h 361333"/>
                <a:gd name="connsiteX5" fmla="*/ 180835 w 361670"/>
                <a:gd name="connsiteY5" fmla="*/ 0 h 361333"/>
                <a:gd name="connsiteX6" fmla="*/ 0 w 361670"/>
                <a:gd name="connsiteY6" fmla="*/ 180667 h 361333"/>
                <a:gd name="connsiteX7" fmla="*/ 180835 w 361670"/>
                <a:gd name="connsiteY7" fmla="*/ 361333 h 361333"/>
                <a:gd name="connsiteX8" fmla="*/ 361670 w 361670"/>
                <a:gd name="connsiteY8" fmla="*/ 180667 h 361333"/>
                <a:gd name="connsiteX9" fmla="*/ 180835 w 361670"/>
                <a:gd name="connsiteY9" fmla="*/ 0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0" y="88737"/>
                    <a:pt x="348890" y="181305"/>
                  </a:cubicBezTo>
                  <a:cubicBezTo>
                    <a:pt x="348890" y="273234"/>
                    <a:pt x="273489" y="349204"/>
                    <a:pt x="180835" y="349204"/>
                  </a:cubicBezTo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1157" y="0"/>
                    <a:pt x="180835" y="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Graphic 4">
              <a:extLst>
                <a:ext uri="{FF2B5EF4-FFF2-40B4-BE49-F238E27FC236}">
                  <a16:creationId xmlns:a16="http://schemas.microsoft.com/office/drawing/2014/main" id="{32F2D1C2-04A7-6FB9-FC8F-6FF06A3D123B}"/>
                </a:ext>
              </a:extLst>
            </p:cNvPr>
            <p:cNvSpPr/>
            <p:nvPr/>
          </p:nvSpPr>
          <p:spPr>
            <a:xfrm>
              <a:off x="9954244" y="1012023"/>
              <a:ext cx="226872" cy="173644"/>
            </a:xfrm>
            <a:custGeom>
              <a:avLst/>
              <a:gdLst>
                <a:gd name="connsiteX0" fmla="*/ 214702 w 226872"/>
                <a:gd name="connsiteY0" fmla="*/ 145555 h 173644"/>
                <a:gd name="connsiteX1" fmla="*/ 195532 w 226872"/>
                <a:gd name="connsiteY1" fmla="*/ 145555 h 173644"/>
                <a:gd name="connsiteX2" fmla="*/ 175084 w 226872"/>
                <a:gd name="connsiteY2" fmla="*/ 130233 h 173644"/>
                <a:gd name="connsiteX3" fmla="*/ 166138 w 226872"/>
                <a:gd name="connsiteY3" fmla="*/ 132149 h 173644"/>
                <a:gd name="connsiteX4" fmla="*/ 166138 w 226872"/>
                <a:gd name="connsiteY4" fmla="*/ 81715 h 173644"/>
                <a:gd name="connsiteX5" fmla="*/ 205756 w 226872"/>
                <a:gd name="connsiteY5" fmla="*/ 81715 h 173644"/>
                <a:gd name="connsiteX6" fmla="*/ 214702 w 226872"/>
                <a:gd name="connsiteY6" fmla="*/ 90653 h 173644"/>
                <a:gd name="connsiteX7" fmla="*/ 214702 w 226872"/>
                <a:gd name="connsiteY7" fmla="*/ 145555 h 173644"/>
                <a:gd name="connsiteX8" fmla="*/ 175084 w 226872"/>
                <a:gd name="connsiteY8" fmla="*/ 160876 h 173644"/>
                <a:gd name="connsiteX9" fmla="*/ 166138 w 226872"/>
                <a:gd name="connsiteY9" fmla="*/ 151939 h 173644"/>
                <a:gd name="connsiteX10" fmla="*/ 175084 w 226872"/>
                <a:gd name="connsiteY10" fmla="*/ 143001 h 173644"/>
                <a:gd name="connsiteX11" fmla="*/ 184030 w 226872"/>
                <a:gd name="connsiteY11" fmla="*/ 151939 h 173644"/>
                <a:gd name="connsiteX12" fmla="*/ 175084 w 226872"/>
                <a:gd name="connsiteY12" fmla="*/ 160876 h 173644"/>
                <a:gd name="connsiteX13" fmla="*/ 44730 w 226872"/>
                <a:gd name="connsiteY13" fmla="*/ 160876 h 173644"/>
                <a:gd name="connsiteX14" fmla="*/ 35783 w 226872"/>
                <a:gd name="connsiteY14" fmla="*/ 151939 h 173644"/>
                <a:gd name="connsiteX15" fmla="*/ 44730 w 226872"/>
                <a:gd name="connsiteY15" fmla="*/ 143001 h 173644"/>
                <a:gd name="connsiteX16" fmla="*/ 53675 w 226872"/>
                <a:gd name="connsiteY16" fmla="*/ 151939 h 173644"/>
                <a:gd name="connsiteX17" fmla="*/ 44730 w 226872"/>
                <a:gd name="connsiteY17" fmla="*/ 160876 h 173644"/>
                <a:gd name="connsiteX18" fmla="*/ 12780 w 226872"/>
                <a:gd name="connsiteY18" fmla="*/ 35750 h 173644"/>
                <a:gd name="connsiteX19" fmla="*/ 153358 w 226872"/>
                <a:gd name="connsiteY19" fmla="*/ 35750 h 173644"/>
                <a:gd name="connsiteX20" fmla="*/ 153358 w 226872"/>
                <a:gd name="connsiteY20" fmla="*/ 145555 h 173644"/>
                <a:gd name="connsiteX21" fmla="*/ 65177 w 226872"/>
                <a:gd name="connsiteY21" fmla="*/ 145555 h 173644"/>
                <a:gd name="connsiteX22" fmla="*/ 44730 w 226872"/>
                <a:gd name="connsiteY22" fmla="*/ 130233 h 173644"/>
                <a:gd name="connsiteX23" fmla="*/ 24281 w 226872"/>
                <a:gd name="connsiteY23" fmla="*/ 145555 h 173644"/>
                <a:gd name="connsiteX24" fmla="*/ 12780 w 226872"/>
                <a:gd name="connsiteY24" fmla="*/ 145555 h 173644"/>
                <a:gd name="connsiteX25" fmla="*/ 12780 w 226872"/>
                <a:gd name="connsiteY25" fmla="*/ 35750 h 173644"/>
                <a:gd name="connsiteX26" fmla="*/ 120130 w 226872"/>
                <a:gd name="connsiteY26" fmla="*/ 21706 h 173644"/>
                <a:gd name="connsiteX27" fmla="*/ 129076 w 226872"/>
                <a:gd name="connsiteY27" fmla="*/ 12768 h 173644"/>
                <a:gd name="connsiteX28" fmla="*/ 138022 w 226872"/>
                <a:gd name="connsiteY28" fmla="*/ 21706 h 173644"/>
                <a:gd name="connsiteX29" fmla="*/ 138022 w 226872"/>
                <a:gd name="connsiteY29" fmla="*/ 22982 h 173644"/>
                <a:gd name="connsiteX30" fmla="*/ 119492 w 226872"/>
                <a:gd name="connsiteY30" fmla="*/ 22982 h 173644"/>
                <a:gd name="connsiteX31" fmla="*/ 120130 w 226872"/>
                <a:gd name="connsiteY31" fmla="*/ 21706 h 173644"/>
                <a:gd name="connsiteX32" fmla="*/ 205756 w 226872"/>
                <a:gd name="connsiteY32" fmla="*/ 68947 h 173644"/>
                <a:gd name="connsiteX33" fmla="*/ 166138 w 226872"/>
                <a:gd name="connsiteY33" fmla="*/ 68947 h 173644"/>
                <a:gd name="connsiteX34" fmla="*/ 166138 w 226872"/>
                <a:gd name="connsiteY34" fmla="*/ 29366 h 173644"/>
                <a:gd name="connsiteX35" fmla="*/ 159748 w 226872"/>
                <a:gd name="connsiteY35" fmla="*/ 22982 h 173644"/>
                <a:gd name="connsiteX36" fmla="*/ 150802 w 226872"/>
                <a:gd name="connsiteY36" fmla="*/ 22982 h 173644"/>
                <a:gd name="connsiteX37" fmla="*/ 150802 w 226872"/>
                <a:gd name="connsiteY37" fmla="*/ 21706 h 173644"/>
                <a:gd name="connsiteX38" fmla="*/ 129076 w 226872"/>
                <a:gd name="connsiteY38" fmla="*/ 0 h 173644"/>
                <a:gd name="connsiteX39" fmla="*/ 107350 w 226872"/>
                <a:gd name="connsiteY39" fmla="*/ 21706 h 173644"/>
                <a:gd name="connsiteX40" fmla="*/ 107350 w 226872"/>
                <a:gd name="connsiteY40" fmla="*/ 22982 h 173644"/>
                <a:gd name="connsiteX41" fmla="*/ 6390 w 226872"/>
                <a:gd name="connsiteY41" fmla="*/ 22982 h 173644"/>
                <a:gd name="connsiteX42" fmla="*/ 0 w 226872"/>
                <a:gd name="connsiteY42" fmla="*/ 29366 h 173644"/>
                <a:gd name="connsiteX43" fmla="*/ 0 w 226872"/>
                <a:gd name="connsiteY43" fmla="*/ 151939 h 173644"/>
                <a:gd name="connsiteX44" fmla="*/ 6390 w 226872"/>
                <a:gd name="connsiteY44" fmla="*/ 158323 h 173644"/>
                <a:gd name="connsiteX45" fmla="*/ 24281 w 226872"/>
                <a:gd name="connsiteY45" fmla="*/ 158323 h 173644"/>
                <a:gd name="connsiteX46" fmla="*/ 44730 w 226872"/>
                <a:gd name="connsiteY46" fmla="*/ 173644 h 173644"/>
                <a:gd name="connsiteX47" fmla="*/ 65177 w 226872"/>
                <a:gd name="connsiteY47" fmla="*/ 158323 h 173644"/>
                <a:gd name="connsiteX48" fmla="*/ 153997 w 226872"/>
                <a:gd name="connsiteY48" fmla="*/ 158323 h 173644"/>
                <a:gd name="connsiteX49" fmla="*/ 174445 w 226872"/>
                <a:gd name="connsiteY49" fmla="*/ 173644 h 173644"/>
                <a:gd name="connsiteX50" fmla="*/ 194893 w 226872"/>
                <a:gd name="connsiteY50" fmla="*/ 158323 h 173644"/>
                <a:gd name="connsiteX51" fmla="*/ 220453 w 226872"/>
                <a:gd name="connsiteY51" fmla="*/ 158323 h 173644"/>
                <a:gd name="connsiteX52" fmla="*/ 226843 w 226872"/>
                <a:gd name="connsiteY52" fmla="*/ 151939 h 173644"/>
                <a:gd name="connsiteX53" fmla="*/ 226843 w 226872"/>
                <a:gd name="connsiteY53" fmla="*/ 90653 h 173644"/>
                <a:gd name="connsiteX54" fmla="*/ 205756 w 226872"/>
                <a:gd name="connsiteY54" fmla="*/ 68947 h 17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872" h="173644">
                  <a:moveTo>
                    <a:pt x="214702" y="145555"/>
                  </a:moveTo>
                  <a:lnTo>
                    <a:pt x="195532" y="145555"/>
                  </a:lnTo>
                  <a:cubicBezTo>
                    <a:pt x="192976" y="136617"/>
                    <a:pt x="184669" y="130233"/>
                    <a:pt x="175084" y="130233"/>
                  </a:cubicBezTo>
                  <a:cubicBezTo>
                    <a:pt x="171889" y="130233"/>
                    <a:pt x="168694" y="130872"/>
                    <a:pt x="166138" y="132149"/>
                  </a:cubicBezTo>
                  <a:lnTo>
                    <a:pt x="166138" y="81715"/>
                  </a:lnTo>
                  <a:lnTo>
                    <a:pt x="205756" y="81715"/>
                  </a:lnTo>
                  <a:cubicBezTo>
                    <a:pt x="210868" y="81715"/>
                    <a:pt x="214702" y="85545"/>
                    <a:pt x="214702" y="90653"/>
                  </a:cubicBezTo>
                  <a:lnTo>
                    <a:pt x="214702" y="145555"/>
                  </a:lnTo>
                  <a:close/>
                  <a:moveTo>
                    <a:pt x="175084" y="160876"/>
                  </a:moveTo>
                  <a:cubicBezTo>
                    <a:pt x="169972" y="160876"/>
                    <a:pt x="166138" y="157046"/>
                    <a:pt x="166138" y="151939"/>
                  </a:cubicBezTo>
                  <a:cubicBezTo>
                    <a:pt x="166138" y="146832"/>
                    <a:pt x="169972" y="143001"/>
                    <a:pt x="175084" y="143001"/>
                  </a:cubicBezTo>
                  <a:cubicBezTo>
                    <a:pt x="180196" y="143001"/>
                    <a:pt x="184030" y="146832"/>
                    <a:pt x="184030" y="151939"/>
                  </a:cubicBezTo>
                  <a:cubicBezTo>
                    <a:pt x="184030" y="157046"/>
                    <a:pt x="180196" y="160876"/>
                    <a:pt x="175084" y="160876"/>
                  </a:cubicBezTo>
                  <a:moveTo>
                    <a:pt x="44730" y="160876"/>
                  </a:moveTo>
                  <a:cubicBezTo>
                    <a:pt x="39617" y="160876"/>
                    <a:pt x="35783" y="157046"/>
                    <a:pt x="35783" y="151939"/>
                  </a:cubicBezTo>
                  <a:cubicBezTo>
                    <a:pt x="35783" y="146832"/>
                    <a:pt x="39617" y="143001"/>
                    <a:pt x="44730" y="143001"/>
                  </a:cubicBezTo>
                  <a:cubicBezTo>
                    <a:pt x="49841" y="143001"/>
                    <a:pt x="53675" y="146832"/>
                    <a:pt x="53675" y="151939"/>
                  </a:cubicBezTo>
                  <a:cubicBezTo>
                    <a:pt x="53675" y="157046"/>
                    <a:pt x="49841" y="160876"/>
                    <a:pt x="44730" y="160876"/>
                  </a:cubicBezTo>
                  <a:moveTo>
                    <a:pt x="12780" y="35750"/>
                  </a:moveTo>
                  <a:lnTo>
                    <a:pt x="153358" y="35750"/>
                  </a:lnTo>
                  <a:lnTo>
                    <a:pt x="153358" y="145555"/>
                  </a:lnTo>
                  <a:lnTo>
                    <a:pt x="65177" y="145555"/>
                  </a:lnTo>
                  <a:cubicBezTo>
                    <a:pt x="62621" y="136617"/>
                    <a:pt x="54314" y="130233"/>
                    <a:pt x="44730" y="130233"/>
                  </a:cubicBezTo>
                  <a:cubicBezTo>
                    <a:pt x="35145" y="130233"/>
                    <a:pt x="26837" y="136617"/>
                    <a:pt x="24281" y="145555"/>
                  </a:cubicBezTo>
                  <a:lnTo>
                    <a:pt x="12780" y="145555"/>
                  </a:lnTo>
                  <a:lnTo>
                    <a:pt x="12780" y="35750"/>
                  </a:lnTo>
                  <a:close/>
                  <a:moveTo>
                    <a:pt x="120130" y="21706"/>
                  </a:moveTo>
                  <a:cubicBezTo>
                    <a:pt x="120130" y="16598"/>
                    <a:pt x="123964" y="12768"/>
                    <a:pt x="129076" y="12768"/>
                  </a:cubicBezTo>
                  <a:cubicBezTo>
                    <a:pt x="134189" y="12768"/>
                    <a:pt x="138022" y="16598"/>
                    <a:pt x="138022" y="21706"/>
                  </a:cubicBezTo>
                  <a:cubicBezTo>
                    <a:pt x="138022" y="22344"/>
                    <a:pt x="138022" y="22344"/>
                    <a:pt x="138022" y="22982"/>
                  </a:cubicBezTo>
                  <a:lnTo>
                    <a:pt x="119492" y="22982"/>
                  </a:lnTo>
                  <a:cubicBezTo>
                    <a:pt x="120130" y="22982"/>
                    <a:pt x="120130" y="22344"/>
                    <a:pt x="120130" y="21706"/>
                  </a:cubicBezTo>
                  <a:moveTo>
                    <a:pt x="205756" y="68947"/>
                  </a:moveTo>
                  <a:lnTo>
                    <a:pt x="166138" y="68947"/>
                  </a:lnTo>
                  <a:lnTo>
                    <a:pt x="166138" y="29366"/>
                  </a:lnTo>
                  <a:cubicBezTo>
                    <a:pt x="166138" y="25536"/>
                    <a:pt x="163582" y="22982"/>
                    <a:pt x="159748" y="22982"/>
                  </a:cubicBezTo>
                  <a:lnTo>
                    <a:pt x="150802" y="22982"/>
                  </a:lnTo>
                  <a:cubicBezTo>
                    <a:pt x="150802" y="22344"/>
                    <a:pt x="150802" y="22344"/>
                    <a:pt x="150802" y="21706"/>
                  </a:cubicBezTo>
                  <a:cubicBezTo>
                    <a:pt x="150802" y="9576"/>
                    <a:pt x="141217" y="0"/>
                    <a:pt x="129076" y="0"/>
                  </a:cubicBezTo>
                  <a:cubicBezTo>
                    <a:pt x="116935" y="0"/>
                    <a:pt x="107350" y="9576"/>
                    <a:pt x="107350" y="21706"/>
                  </a:cubicBezTo>
                  <a:cubicBezTo>
                    <a:pt x="107350" y="22344"/>
                    <a:pt x="107350" y="22344"/>
                    <a:pt x="107350" y="22982"/>
                  </a:cubicBezTo>
                  <a:lnTo>
                    <a:pt x="6390" y="22982"/>
                  </a:lnTo>
                  <a:cubicBezTo>
                    <a:pt x="2555" y="22982"/>
                    <a:pt x="0" y="25536"/>
                    <a:pt x="0" y="29366"/>
                  </a:cubicBezTo>
                  <a:lnTo>
                    <a:pt x="0" y="151939"/>
                  </a:lnTo>
                  <a:cubicBezTo>
                    <a:pt x="0" y="155769"/>
                    <a:pt x="2555" y="158323"/>
                    <a:pt x="6390" y="158323"/>
                  </a:cubicBezTo>
                  <a:lnTo>
                    <a:pt x="24281" y="158323"/>
                  </a:lnTo>
                  <a:cubicBezTo>
                    <a:pt x="26837" y="167260"/>
                    <a:pt x="35145" y="173644"/>
                    <a:pt x="44730" y="173644"/>
                  </a:cubicBezTo>
                  <a:cubicBezTo>
                    <a:pt x="54314" y="173644"/>
                    <a:pt x="62621" y="167260"/>
                    <a:pt x="65177" y="158323"/>
                  </a:cubicBezTo>
                  <a:lnTo>
                    <a:pt x="153997" y="158323"/>
                  </a:lnTo>
                  <a:cubicBezTo>
                    <a:pt x="156553" y="167260"/>
                    <a:pt x="164860" y="173644"/>
                    <a:pt x="174445" y="173644"/>
                  </a:cubicBezTo>
                  <a:cubicBezTo>
                    <a:pt x="184030" y="173644"/>
                    <a:pt x="192337" y="167260"/>
                    <a:pt x="194893" y="158323"/>
                  </a:cubicBezTo>
                  <a:lnTo>
                    <a:pt x="220453" y="158323"/>
                  </a:lnTo>
                  <a:cubicBezTo>
                    <a:pt x="224287" y="158323"/>
                    <a:pt x="226843" y="155769"/>
                    <a:pt x="226843" y="151939"/>
                  </a:cubicBezTo>
                  <a:lnTo>
                    <a:pt x="226843" y="90653"/>
                  </a:lnTo>
                  <a:cubicBezTo>
                    <a:pt x="227482" y="78523"/>
                    <a:pt x="217897" y="68947"/>
                    <a:pt x="205756" y="68947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Graphic 4">
              <a:extLst>
                <a:ext uri="{FF2B5EF4-FFF2-40B4-BE49-F238E27FC236}">
                  <a16:creationId xmlns:a16="http://schemas.microsoft.com/office/drawing/2014/main" id="{A1AA16BB-2FC9-35C9-44C9-3A653BF12EE8}"/>
                </a:ext>
              </a:extLst>
            </p:cNvPr>
            <p:cNvSpPr/>
            <p:nvPr/>
          </p:nvSpPr>
          <p:spPr>
            <a:xfrm>
              <a:off x="10007919" y="1065649"/>
              <a:ext cx="58787" cy="58732"/>
            </a:xfrm>
            <a:custGeom>
              <a:avLst/>
              <a:gdLst>
                <a:gd name="connsiteX0" fmla="*/ 6390 w 58787"/>
                <a:gd name="connsiteY0" fmla="*/ 35750 h 58732"/>
                <a:gd name="connsiteX1" fmla="*/ 23004 w 58787"/>
                <a:gd name="connsiteY1" fmla="*/ 35750 h 58732"/>
                <a:gd name="connsiteX2" fmla="*/ 23004 w 58787"/>
                <a:gd name="connsiteY2" fmla="*/ 52349 h 58732"/>
                <a:gd name="connsiteX3" fmla="*/ 29394 w 58787"/>
                <a:gd name="connsiteY3" fmla="*/ 58733 h 58732"/>
                <a:gd name="connsiteX4" fmla="*/ 35784 w 58787"/>
                <a:gd name="connsiteY4" fmla="*/ 52349 h 58732"/>
                <a:gd name="connsiteX5" fmla="*/ 35784 w 58787"/>
                <a:gd name="connsiteY5" fmla="*/ 35750 h 58732"/>
                <a:gd name="connsiteX6" fmla="*/ 52398 w 58787"/>
                <a:gd name="connsiteY6" fmla="*/ 35750 h 58732"/>
                <a:gd name="connsiteX7" fmla="*/ 58788 w 58787"/>
                <a:gd name="connsiteY7" fmla="*/ 29366 h 58732"/>
                <a:gd name="connsiteX8" fmla="*/ 52398 w 58787"/>
                <a:gd name="connsiteY8" fmla="*/ 22982 h 58732"/>
                <a:gd name="connsiteX9" fmla="*/ 35784 w 58787"/>
                <a:gd name="connsiteY9" fmla="*/ 22982 h 58732"/>
                <a:gd name="connsiteX10" fmla="*/ 35784 w 58787"/>
                <a:gd name="connsiteY10" fmla="*/ 6384 h 58732"/>
                <a:gd name="connsiteX11" fmla="*/ 29394 w 58787"/>
                <a:gd name="connsiteY11" fmla="*/ 0 h 58732"/>
                <a:gd name="connsiteX12" fmla="*/ 23004 w 58787"/>
                <a:gd name="connsiteY12" fmla="*/ 6384 h 58732"/>
                <a:gd name="connsiteX13" fmla="*/ 23004 w 58787"/>
                <a:gd name="connsiteY13" fmla="*/ 22982 h 58732"/>
                <a:gd name="connsiteX14" fmla="*/ 6390 w 58787"/>
                <a:gd name="connsiteY14" fmla="*/ 22982 h 58732"/>
                <a:gd name="connsiteX15" fmla="*/ 0 w 58787"/>
                <a:gd name="connsiteY15" fmla="*/ 29366 h 58732"/>
                <a:gd name="connsiteX16" fmla="*/ 6390 w 58787"/>
                <a:gd name="connsiteY16" fmla="*/ 3575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787" h="58732">
                  <a:moveTo>
                    <a:pt x="6390" y="35750"/>
                  </a:moveTo>
                  <a:lnTo>
                    <a:pt x="23004" y="35750"/>
                  </a:lnTo>
                  <a:lnTo>
                    <a:pt x="23004" y="52349"/>
                  </a:lnTo>
                  <a:cubicBezTo>
                    <a:pt x="23004" y="56179"/>
                    <a:pt x="25560" y="58733"/>
                    <a:pt x="29394" y="58733"/>
                  </a:cubicBezTo>
                  <a:cubicBezTo>
                    <a:pt x="33228" y="58733"/>
                    <a:pt x="35784" y="56179"/>
                    <a:pt x="35784" y="52349"/>
                  </a:cubicBezTo>
                  <a:lnTo>
                    <a:pt x="35784" y="35750"/>
                  </a:lnTo>
                  <a:lnTo>
                    <a:pt x="52398" y="35750"/>
                  </a:lnTo>
                  <a:cubicBezTo>
                    <a:pt x="56232" y="35750"/>
                    <a:pt x="58788" y="33197"/>
                    <a:pt x="58788" y="29366"/>
                  </a:cubicBezTo>
                  <a:cubicBezTo>
                    <a:pt x="58788" y="25536"/>
                    <a:pt x="56232" y="22982"/>
                    <a:pt x="52398" y="22982"/>
                  </a:cubicBezTo>
                  <a:lnTo>
                    <a:pt x="35784" y="22982"/>
                  </a:lnTo>
                  <a:lnTo>
                    <a:pt x="35784" y="6384"/>
                  </a:lnTo>
                  <a:cubicBezTo>
                    <a:pt x="35784" y="2554"/>
                    <a:pt x="33228" y="0"/>
                    <a:pt x="29394" y="0"/>
                  </a:cubicBezTo>
                  <a:cubicBezTo>
                    <a:pt x="25560" y="0"/>
                    <a:pt x="23004" y="2554"/>
                    <a:pt x="23004" y="6384"/>
                  </a:cubicBezTo>
                  <a:lnTo>
                    <a:pt x="23004" y="22982"/>
                  </a:lnTo>
                  <a:lnTo>
                    <a:pt x="6390" y="22982"/>
                  </a:lnTo>
                  <a:cubicBezTo>
                    <a:pt x="2556" y="22982"/>
                    <a:pt x="0" y="25536"/>
                    <a:pt x="0" y="29366"/>
                  </a:cubicBezTo>
                  <a:cubicBezTo>
                    <a:pt x="0" y="33197"/>
                    <a:pt x="2556" y="35750"/>
                    <a:pt x="6390" y="3575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59" name="Groupe 4">
            <a:extLst>
              <a:ext uri="{FF2B5EF4-FFF2-40B4-BE49-F238E27FC236}">
                <a16:creationId xmlns:a16="http://schemas.microsoft.com/office/drawing/2014/main" id="{0196AD76-AAB6-B9B5-4A31-1313406B8805}"/>
              </a:ext>
            </a:extLst>
          </p:cNvPr>
          <p:cNvGrpSpPr/>
          <p:nvPr/>
        </p:nvGrpSpPr>
        <p:grpSpPr>
          <a:xfrm>
            <a:off x="2239202" y="2569640"/>
            <a:ext cx="567000" cy="540000"/>
            <a:chOff x="2985602" y="2283187"/>
            <a:chExt cx="756000" cy="720000"/>
          </a:xfrm>
          <a:solidFill>
            <a:srgbClr val="578BFF"/>
          </a:solidFill>
        </p:grpSpPr>
        <p:grpSp>
          <p:nvGrpSpPr>
            <p:cNvPr id="60" name="Groupe 1">
              <a:extLst>
                <a:ext uri="{FF2B5EF4-FFF2-40B4-BE49-F238E27FC236}">
                  <a16:creationId xmlns:a16="http://schemas.microsoft.com/office/drawing/2014/main" id="{ACE9EDB8-8288-D421-69B3-9CE8B2951820}"/>
                </a:ext>
              </a:extLst>
            </p:cNvPr>
            <p:cNvGrpSpPr/>
            <p:nvPr/>
          </p:nvGrpSpPr>
          <p:grpSpPr>
            <a:xfrm>
              <a:off x="2985602" y="2283187"/>
              <a:ext cx="756000" cy="720000"/>
              <a:chOff x="2985602" y="2283187"/>
              <a:chExt cx="756000" cy="720000"/>
            </a:xfrm>
            <a:grpFill/>
          </p:grpSpPr>
          <p:grpSp>
            <p:nvGrpSpPr>
              <p:cNvPr id="62" name="Graphic 4">
                <a:extLst>
                  <a:ext uri="{FF2B5EF4-FFF2-40B4-BE49-F238E27FC236}">
                    <a16:creationId xmlns:a16="http://schemas.microsoft.com/office/drawing/2014/main" id="{D0CAF62E-1958-F531-AEBF-E55593B84364}"/>
                  </a:ext>
                </a:extLst>
              </p:cNvPr>
              <p:cNvGrpSpPr/>
              <p:nvPr/>
            </p:nvGrpSpPr>
            <p:grpSpPr>
              <a:xfrm>
                <a:off x="2985602" y="2283187"/>
                <a:ext cx="756000" cy="720000"/>
                <a:chOff x="8841116" y="918179"/>
                <a:chExt cx="361674" cy="361333"/>
              </a:xfrm>
              <a:grpFill/>
            </p:grpSpPr>
            <p:sp>
              <p:nvSpPr>
                <p:cNvPr id="64" name="Graphic 4">
                  <a:extLst>
                    <a:ext uri="{FF2B5EF4-FFF2-40B4-BE49-F238E27FC236}">
                      <a16:creationId xmlns:a16="http://schemas.microsoft.com/office/drawing/2014/main" id="{0A77CEDE-67E4-9D07-1A3A-C1ABFA37FC3F}"/>
                    </a:ext>
                  </a:extLst>
                </p:cNvPr>
                <p:cNvSpPr/>
                <p:nvPr/>
              </p:nvSpPr>
              <p:spPr>
                <a:xfrm>
                  <a:off x="8841116" y="918179"/>
                  <a:ext cx="361674" cy="361333"/>
                </a:xfrm>
                <a:custGeom>
                  <a:avLst/>
                  <a:gdLst>
                    <a:gd name="connsiteX0" fmla="*/ 180836 w 361674"/>
                    <a:gd name="connsiteY0" fmla="*/ 0 h 361333"/>
                    <a:gd name="connsiteX1" fmla="*/ 0 w 361674"/>
                    <a:gd name="connsiteY1" fmla="*/ 180667 h 361333"/>
                    <a:gd name="connsiteX2" fmla="*/ 180836 w 361674"/>
                    <a:gd name="connsiteY2" fmla="*/ 361333 h 361333"/>
                    <a:gd name="connsiteX3" fmla="*/ 361670 w 361674"/>
                    <a:gd name="connsiteY3" fmla="*/ 180667 h 361333"/>
                    <a:gd name="connsiteX4" fmla="*/ 180836 w 361674"/>
                    <a:gd name="connsiteY4" fmla="*/ 0 h 361333"/>
                    <a:gd name="connsiteX5" fmla="*/ 180836 w 361674"/>
                    <a:gd name="connsiteY5" fmla="*/ 349204 h 361333"/>
                    <a:gd name="connsiteX6" fmla="*/ 12780 w 361674"/>
                    <a:gd name="connsiteY6" fmla="*/ 181305 h 361333"/>
                    <a:gd name="connsiteX7" fmla="*/ 180836 w 361674"/>
                    <a:gd name="connsiteY7" fmla="*/ 13406 h 361333"/>
                    <a:gd name="connsiteX8" fmla="*/ 348890 w 361674"/>
                    <a:gd name="connsiteY8" fmla="*/ 181305 h 361333"/>
                    <a:gd name="connsiteX9" fmla="*/ 180836 w 361674"/>
                    <a:gd name="connsiteY9" fmla="*/ 349204 h 361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1674" h="361333">
                      <a:moveTo>
                        <a:pt x="180836" y="0"/>
                      </a:moveTo>
                      <a:cubicBezTo>
                        <a:pt x="80513" y="0"/>
                        <a:pt x="0" y="81077"/>
                        <a:pt x="0" y="180667"/>
                      </a:cubicBezTo>
                      <a:cubicBezTo>
                        <a:pt x="0" y="280895"/>
                        <a:pt x="81153" y="361333"/>
                        <a:pt x="180836" y="361333"/>
                      </a:cubicBezTo>
                      <a:cubicBezTo>
                        <a:pt x="281157" y="361333"/>
                        <a:pt x="361670" y="280257"/>
                        <a:pt x="361670" y="180667"/>
                      </a:cubicBezTo>
                      <a:cubicBezTo>
                        <a:pt x="362310" y="81077"/>
                        <a:pt x="281157" y="0"/>
                        <a:pt x="180836" y="0"/>
                      </a:cubicBezTo>
                      <a:close/>
                      <a:moveTo>
                        <a:pt x="180836" y="349204"/>
                      </a:moveTo>
                      <a:cubicBezTo>
                        <a:pt x="88181" y="349204"/>
                        <a:pt x="12780" y="273873"/>
                        <a:pt x="12780" y="181305"/>
                      </a:cubicBezTo>
                      <a:cubicBezTo>
                        <a:pt x="12780" y="88737"/>
                        <a:pt x="88181" y="13406"/>
                        <a:pt x="180836" y="13406"/>
                      </a:cubicBezTo>
                      <a:cubicBezTo>
                        <a:pt x="273490" y="13406"/>
                        <a:pt x="348890" y="88737"/>
                        <a:pt x="348890" y="181305"/>
                      </a:cubicBezTo>
                      <a:cubicBezTo>
                        <a:pt x="349530" y="273234"/>
                        <a:pt x="274128" y="349204"/>
                        <a:pt x="180836" y="349204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5" name="Graphic 4">
                  <a:extLst>
                    <a:ext uri="{FF2B5EF4-FFF2-40B4-BE49-F238E27FC236}">
                      <a16:creationId xmlns:a16="http://schemas.microsoft.com/office/drawing/2014/main" id="{5074778A-9061-3EA6-9F43-BC137C2357F9}"/>
                    </a:ext>
                  </a:extLst>
                </p:cNvPr>
                <p:cNvSpPr/>
                <p:nvPr/>
              </p:nvSpPr>
              <p:spPr>
                <a:xfrm>
                  <a:off x="8978500" y="986487"/>
                  <a:ext cx="88181" cy="225354"/>
                </a:xfrm>
                <a:custGeom>
                  <a:avLst/>
                  <a:gdLst>
                    <a:gd name="connsiteX0" fmla="*/ 70928 w 88181"/>
                    <a:gd name="connsiteY0" fmla="*/ 146832 h 225354"/>
                    <a:gd name="connsiteX1" fmla="*/ 70928 w 88181"/>
                    <a:gd name="connsiteY1" fmla="*/ 23621 h 225354"/>
                    <a:gd name="connsiteX2" fmla="*/ 44091 w 88181"/>
                    <a:gd name="connsiteY2" fmla="*/ 0 h 225354"/>
                    <a:gd name="connsiteX3" fmla="*/ 16614 w 88181"/>
                    <a:gd name="connsiteY3" fmla="*/ 24259 h 225354"/>
                    <a:gd name="connsiteX4" fmla="*/ 16614 w 88181"/>
                    <a:gd name="connsiteY4" fmla="*/ 146832 h 225354"/>
                    <a:gd name="connsiteX5" fmla="*/ 0 w 88181"/>
                    <a:gd name="connsiteY5" fmla="*/ 181305 h 225354"/>
                    <a:gd name="connsiteX6" fmla="*/ 44091 w 88181"/>
                    <a:gd name="connsiteY6" fmla="*/ 225355 h 225354"/>
                    <a:gd name="connsiteX7" fmla="*/ 88181 w 88181"/>
                    <a:gd name="connsiteY7" fmla="*/ 181305 h 225354"/>
                    <a:gd name="connsiteX8" fmla="*/ 70928 w 88181"/>
                    <a:gd name="connsiteY8" fmla="*/ 146832 h 225354"/>
                    <a:gd name="connsiteX9" fmla="*/ 43452 w 88181"/>
                    <a:gd name="connsiteY9" fmla="*/ 212587 h 225354"/>
                    <a:gd name="connsiteX10" fmla="*/ 12141 w 88181"/>
                    <a:gd name="connsiteY10" fmla="*/ 181305 h 225354"/>
                    <a:gd name="connsiteX11" fmla="*/ 24921 w 88181"/>
                    <a:gd name="connsiteY11" fmla="*/ 155769 h 225354"/>
                    <a:gd name="connsiteX12" fmla="*/ 28755 w 88181"/>
                    <a:gd name="connsiteY12" fmla="*/ 150024 h 225354"/>
                    <a:gd name="connsiteX13" fmla="*/ 28755 w 88181"/>
                    <a:gd name="connsiteY13" fmla="*/ 24898 h 225354"/>
                    <a:gd name="connsiteX14" fmla="*/ 43452 w 88181"/>
                    <a:gd name="connsiteY14" fmla="*/ 12768 h 225354"/>
                    <a:gd name="connsiteX15" fmla="*/ 57509 w 88181"/>
                    <a:gd name="connsiteY15" fmla="*/ 24259 h 225354"/>
                    <a:gd name="connsiteX16" fmla="*/ 57509 w 88181"/>
                    <a:gd name="connsiteY16" fmla="*/ 150662 h 225354"/>
                    <a:gd name="connsiteX17" fmla="*/ 61343 w 88181"/>
                    <a:gd name="connsiteY17" fmla="*/ 156408 h 225354"/>
                    <a:gd name="connsiteX18" fmla="*/ 74763 w 88181"/>
                    <a:gd name="connsiteY18" fmla="*/ 181944 h 225354"/>
                    <a:gd name="connsiteX19" fmla="*/ 43452 w 88181"/>
                    <a:gd name="connsiteY19" fmla="*/ 212587 h 22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8181" h="225354">
                      <a:moveTo>
                        <a:pt x="70928" y="146832"/>
                      </a:moveTo>
                      <a:lnTo>
                        <a:pt x="70928" y="23621"/>
                      </a:lnTo>
                      <a:cubicBezTo>
                        <a:pt x="70289" y="15322"/>
                        <a:pt x="64538" y="0"/>
                        <a:pt x="44091" y="0"/>
                      </a:cubicBezTo>
                      <a:cubicBezTo>
                        <a:pt x="23643" y="0"/>
                        <a:pt x="17253" y="15960"/>
                        <a:pt x="16614" y="24259"/>
                      </a:cubicBezTo>
                      <a:lnTo>
                        <a:pt x="16614" y="146832"/>
                      </a:lnTo>
                      <a:cubicBezTo>
                        <a:pt x="5751" y="155131"/>
                        <a:pt x="0" y="167899"/>
                        <a:pt x="0" y="181305"/>
                      </a:cubicBezTo>
                      <a:cubicBezTo>
                        <a:pt x="0" y="205564"/>
                        <a:pt x="19809" y="225355"/>
                        <a:pt x="44091" y="225355"/>
                      </a:cubicBezTo>
                      <a:cubicBezTo>
                        <a:pt x="68373" y="225355"/>
                        <a:pt x="88181" y="205564"/>
                        <a:pt x="88181" y="181305"/>
                      </a:cubicBezTo>
                      <a:cubicBezTo>
                        <a:pt x="87543" y="167899"/>
                        <a:pt x="81792" y="155131"/>
                        <a:pt x="70928" y="146832"/>
                      </a:cubicBezTo>
                      <a:close/>
                      <a:moveTo>
                        <a:pt x="43452" y="212587"/>
                      </a:moveTo>
                      <a:cubicBezTo>
                        <a:pt x="26199" y="212587"/>
                        <a:pt x="12141" y="198542"/>
                        <a:pt x="12141" y="181305"/>
                      </a:cubicBezTo>
                      <a:cubicBezTo>
                        <a:pt x="12141" y="171091"/>
                        <a:pt x="17253" y="162153"/>
                        <a:pt x="24921" y="155769"/>
                      </a:cubicBezTo>
                      <a:cubicBezTo>
                        <a:pt x="27477" y="154492"/>
                        <a:pt x="28755" y="152577"/>
                        <a:pt x="28755" y="150024"/>
                      </a:cubicBezTo>
                      <a:lnTo>
                        <a:pt x="28755" y="24898"/>
                      </a:lnTo>
                      <a:cubicBezTo>
                        <a:pt x="28755" y="23621"/>
                        <a:pt x="30033" y="12768"/>
                        <a:pt x="43452" y="12768"/>
                      </a:cubicBezTo>
                      <a:cubicBezTo>
                        <a:pt x="55593" y="12768"/>
                        <a:pt x="57509" y="21706"/>
                        <a:pt x="57509" y="24259"/>
                      </a:cubicBezTo>
                      <a:lnTo>
                        <a:pt x="57509" y="150662"/>
                      </a:lnTo>
                      <a:cubicBezTo>
                        <a:pt x="57509" y="153216"/>
                        <a:pt x="58788" y="155131"/>
                        <a:pt x="61343" y="156408"/>
                      </a:cubicBezTo>
                      <a:cubicBezTo>
                        <a:pt x="69650" y="162153"/>
                        <a:pt x="74763" y="171729"/>
                        <a:pt x="74763" y="181944"/>
                      </a:cubicBezTo>
                      <a:cubicBezTo>
                        <a:pt x="74763" y="198542"/>
                        <a:pt x="60704" y="212587"/>
                        <a:pt x="43452" y="212587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63" name="Ellipse 32">
                <a:extLst>
                  <a:ext uri="{FF2B5EF4-FFF2-40B4-BE49-F238E27FC236}">
                    <a16:creationId xmlns:a16="http://schemas.microsoft.com/office/drawing/2014/main" id="{6B26EC4E-37FE-F051-15EA-9009C0C99EE8}"/>
                  </a:ext>
                </a:extLst>
              </p:cNvPr>
              <p:cNvSpPr/>
              <p:nvPr/>
            </p:nvSpPr>
            <p:spPr bwMode="gray">
              <a:xfrm>
                <a:off x="3316401" y="2733675"/>
                <a:ext cx="96251" cy="93313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fr-FR" sz="1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Rectangle : coins arrondis 3">
              <a:extLst>
                <a:ext uri="{FF2B5EF4-FFF2-40B4-BE49-F238E27FC236}">
                  <a16:creationId xmlns:a16="http://schemas.microsoft.com/office/drawing/2014/main" id="{E199EEA5-11B8-7BA2-7FDE-DAFE553AD5DA}"/>
                </a:ext>
              </a:extLst>
            </p:cNvPr>
            <p:cNvSpPr/>
            <p:nvPr/>
          </p:nvSpPr>
          <p:spPr bwMode="gray">
            <a:xfrm>
              <a:off x="3348871" y="2470785"/>
              <a:ext cx="28800" cy="288000"/>
            </a:xfrm>
            <a:prstGeom prst="roundRect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fr-FR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e 30">
            <a:extLst>
              <a:ext uri="{FF2B5EF4-FFF2-40B4-BE49-F238E27FC236}">
                <a16:creationId xmlns:a16="http://schemas.microsoft.com/office/drawing/2014/main" id="{C26D7F5E-8D35-A3A8-188D-987A3F969191}"/>
              </a:ext>
            </a:extLst>
          </p:cNvPr>
          <p:cNvGrpSpPr/>
          <p:nvPr/>
        </p:nvGrpSpPr>
        <p:grpSpPr>
          <a:xfrm>
            <a:off x="2249753" y="3230897"/>
            <a:ext cx="567000" cy="540000"/>
            <a:chOff x="2991119" y="3139299"/>
            <a:chExt cx="756000" cy="720000"/>
          </a:xfrm>
          <a:solidFill>
            <a:srgbClr val="0047EC"/>
          </a:solidFill>
        </p:grpSpPr>
        <p:grpSp>
          <p:nvGrpSpPr>
            <p:cNvPr id="67" name="Groupe 9">
              <a:extLst>
                <a:ext uri="{FF2B5EF4-FFF2-40B4-BE49-F238E27FC236}">
                  <a16:creationId xmlns:a16="http://schemas.microsoft.com/office/drawing/2014/main" id="{EF8CA764-C608-540B-3D55-CDA7D651A5C0}"/>
                </a:ext>
              </a:extLst>
            </p:cNvPr>
            <p:cNvGrpSpPr/>
            <p:nvPr/>
          </p:nvGrpSpPr>
          <p:grpSpPr>
            <a:xfrm>
              <a:off x="2991119" y="3139299"/>
              <a:ext cx="756000" cy="720000"/>
              <a:chOff x="2985602" y="2283187"/>
              <a:chExt cx="756000" cy="720000"/>
            </a:xfrm>
            <a:grpFill/>
          </p:grpSpPr>
          <p:grpSp>
            <p:nvGrpSpPr>
              <p:cNvPr id="69" name="Graphic 4">
                <a:extLst>
                  <a:ext uri="{FF2B5EF4-FFF2-40B4-BE49-F238E27FC236}">
                    <a16:creationId xmlns:a16="http://schemas.microsoft.com/office/drawing/2014/main" id="{598F5B0B-63A0-0338-FC73-2A2E93AB9E88}"/>
                  </a:ext>
                </a:extLst>
              </p:cNvPr>
              <p:cNvGrpSpPr/>
              <p:nvPr/>
            </p:nvGrpSpPr>
            <p:grpSpPr>
              <a:xfrm>
                <a:off x="2985602" y="2283187"/>
                <a:ext cx="756000" cy="720000"/>
                <a:chOff x="8841116" y="918179"/>
                <a:chExt cx="361674" cy="361333"/>
              </a:xfrm>
              <a:grpFill/>
            </p:grpSpPr>
            <p:sp>
              <p:nvSpPr>
                <p:cNvPr id="71" name="Graphic 4">
                  <a:extLst>
                    <a:ext uri="{FF2B5EF4-FFF2-40B4-BE49-F238E27FC236}">
                      <a16:creationId xmlns:a16="http://schemas.microsoft.com/office/drawing/2014/main" id="{A2880160-D870-53F9-6B93-437B83C3E477}"/>
                    </a:ext>
                  </a:extLst>
                </p:cNvPr>
                <p:cNvSpPr/>
                <p:nvPr/>
              </p:nvSpPr>
              <p:spPr>
                <a:xfrm>
                  <a:off x="8841116" y="918179"/>
                  <a:ext cx="361674" cy="361333"/>
                </a:xfrm>
                <a:custGeom>
                  <a:avLst/>
                  <a:gdLst>
                    <a:gd name="connsiteX0" fmla="*/ 180836 w 361674"/>
                    <a:gd name="connsiteY0" fmla="*/ 0 h 361333"/>
                    <a:gd name="connsiteX1" fmla="*/ 0 w 361674"/>
                    <a:gd name="connsiteY1" fmla="*/ 180667 h 361333"/>
                    <a:gd name="connsiteX2" fmla="*/ 180836 w 361674"/>
                    <a:gd name="connsiteY2" fmla="*/ 361333 h 361333"/>
                    <a:gd name="connsiteX3" fmla="*/ 361670 w 361674"/>
                    <a:gd name="connsiteY3" fmla="*/ 180667 h 361333"/>
                    <a:gd name="connsiteX4" fmla="*/ 180836 w 361674"/>
                    <a:gd name="connsiteY4" fmla="*/ 0 h 361333"/>
                    <a:gd name="connsiteX5" fmla="*/ 180836 w 361674"/>
                    <a:gd name="connsiteY5" fmla="*/ 349204 h 361333"/>
                    <a:gd name="connsiteX6" fmla="*/ 12780 w 361674"/>
                    <a:gd name="connsiteY6" fmla="*/ 181305 h 361333"/>
                    <a:gd name="connsiteX7" fmla="*/ 180836 w 361674"/>
                    <a:gd name="connsiteY7" fmla="*/ 13406 h 361333"/>
                    <a:gd name="connsiteX8" fmla="*/ 348890 w 361674"/>
                    <a:gd name="connsiteY8" fmla="*/ 181305 h 361333"/>
                    <a:gd name="connsiteX9" fmla="*/ 180836 w 361674"/>
                    <a:gd name="connsiteY9" fmla="*/ 349204 h 361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1674" h="361333">
                      <a:moveTo>
                        <a:pt x="180836" y="0"/>
                      </a:moveTo>
                      <a:cubicBezTo>
                        <a:pt x="80513" y="0"/>
                        <a:pt x="0" y="81077"/>
                        <a:pt x="0" y="180667"/>
                      </a:cubicBezTo>
                      <a:cubicBezTo>
                        <a:pt x="0" y="280895"/>
                        <a:pt x="81153" y="361333"/>
                        <a:pt x="180836" y="361333"/>
                      </a:cubicBezTo>
                      <a:cubicBezTo>
                        <a:pt x="281157" y="361333"/>
                        <a:pt x="361670" y="280257"/>
                        <a:pt x="361670" y="180667"/>
                      </a:cubicBezTo>
                      <a:cubicBezTo>
                        <a:pt x="362310" y="81077"/>
                        <a:pt x="281157" y="0"/>
                        <a:pt x="180836" y="0"/>
                      </a:cubicBezTo>
                      <a:close/>
                      <a:moveTo>
                        <a:pt x="180836" y="349204"/>
                      </a:moveTo>
                      <a:cubicBezTo>
                        <a:pt x="88181" y="349204"/>
                        <a:pt x="12780" y="273873"/>
                        <a:pt x="12780" y="181305"/>
                      </a:cubicBezTo>
                      <a:cubicBezTo>
                        <a:pt x="12780" y="88737"/>
                        <a:pt x="88181" y="13406"/>
                        <a:pt x="180836" y="13406"/>
                      </a:cubicBezTo>
                      <a:cubicBezTo>
                        <a:pt x="273490" y="13406"/>
                        <a:pt x="348890" y="88737"/>
                        <a:pt x="348890" y="181305"/>
                      </a:cubicBezTo>
                      <a:cubicBezTo>
                        <a:pt x="349530" y="273234"/>
                        <a:pt x="274128" y="349204"/>
                        <a:pt x="180836" y="349204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2" name="Graphic 4">
                  <a:extLst>
                    <a:ext uri="{FF2B5EF4-FFF2-40B4-BE49-F238E27FC236}">
                      <a16:creationId xmlns:a16="http://schemas.microsoft.com/office/drawing/2014/main" id="{5713AF67-A2EF-B3FE-C253-42F910BF5B1F}"/>
                    </a:ext>
                  </a:extLst>
                </p:cNvPr>
                <p:cNvSpPr/>
                <p:nvPr/>
              </p:nvSpPr>
              <p:spPr>
                <a:xfrm>
                  <a:off x="8978500" y="986487"/>
                  <a:ext cx="88181" cy="225354"/>
                </a:xfrm>
                <a:custGeom>
                  <a:avLst/>
                  <a:gdLst>
                    <a:gd name="connsiteX0" fmla="*/ 70928 w 88181"/>
                    <a:gd name="connsiteY0" fmla="*/ 146832 h 225354"/>
                    <a:gd name="connsiteX1" fmla="*/ 70928 w 88181"/>
                    <a:gd name="connsiteY1" fmla="*/ 23621 h 225354"/>
                    <a:gd name="connsiteX2" fmla="*/ 44091 w 88181"/>
                    <a:gd name="connsiteY2" fmla="*/ 0 h 225354"/>
                    <a:gd name="connsiteX3" fmla="*/ 16614 w 88181"/>
                    <a:gd name="connsiteY3" fmla="*/ 24259 h 225354"/>
                    <a:gd name="connsiteX4" fmla="*/ 16614 w 88181"/>
                    <a:gd name="connsiteY4" fmla="*/ 146832 h 225354"/>
                    <a:gd name="connsiteX5" fmla="*/ 0 w 88181"/>
                    <a:gd name="connsiteY5" fmla="*/ 181305 h 225354"/>
                    <a:gd name="connsiteX6" fmla="*/ 44091 w 88181"/>
                    <a:gd name="connsiteY6" fmla="*/ 225355 h 225354"/>
                    <a:gd name="connsiteX7" fmla="*/ 88181 w 88181"/>
                    <a:gd name="connsiteY7" fmla="*/ 181305 h 225354"/>
                    <a:gd name="connsiteX8" fmla="*/ 70928 w 88181"/>
                    <a:gd name="connsiteY8" fmla="*/ 146832 h 225354"/>
                    <a:gd name="connsiteX9" fmla="*/ 43452 w 88181"/>
                    <a:gd name="connsiteY9" fmla="*/ 212587 h 225354"/>
                    <a:gd name="connsiteX10" fmla="*/ 12141 w 88181"/>
                    <a:gd name="connsiteY10" fmla="*/ 181305 h 225354"/>
                    <a:gd name="connsiteX11" fmla="*/ 24921 w 88181"/>
                    <a:gd name="connsiteY11" fmla="*/ 155769 h 225354"/>
                    <a:gd name="connsiteX12" fmla="*/ 28755 w 88181"/>
                    <a:gd name="connsiteY12" fmla="*/ 150024 h 225354"/>
                    <a:gd name="connsiteX13" fmla="*/ 28755 w 88181"/>
                    <a:gd name="connsiteY13" fmla="*/ 24898 h 225354"/>
                    <a:gd name="connsiteX14" fmla="*/ 43452 w 88181"/>
                    <a:gd name="connsiteY14" fmla="*/ 12768 h 225354"/>
                    <a:gd name="connsiteX15" fmla="*/ 57509 w 88181"/>
                    <a:gd name="connsiteY15" fmla="*/ 24259 h 225354"/>
                    <a:gd name="connsiteX16" fmla="*/ 57509 w 88181"/>
                    <a:gd name="connsiteY16" fmla="*/ 150662 h 225354"/>
                    <a:gd name="connsiteX17" fmla="*/ 61343 w 88181"/>
                    <a:gd name="connsiteY17" fmla="*/ 156408 h 225354"/>
                    <a:gd name="connsiteX18" fmla="*/ 74763 w 88181"/>
                    <a:gd name="connsiteY18" fmla="*/ 181944 h 225354"/>
                    <a:gd name="connsiteX19" fmla="*/ 43452 w 88181"/>
                    <a:gd name="connsiteY19" fmla="*/ 212587 h 22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8181" h="225354">
                      <a:moveTo>
                        <a:pt x="70928" y="146832"/>
                      </a:moveTo>
                      <a:lnTo>
                        <a:pt x="70928" y="23621"/>
                      </a:lnTo>
                      <a:cubicBezTo>
                        <a:pt x="70289" y="15322"/>
                        <a:pt x="64538" y="0"/>
                        <a:pt x="44091" y="0"/>
                      </a:cubicBezTo>
                      <a:cubicBezTo>
                        <a:pt x="23643" y="0"/>
                        <a:pt x="17253" y="15960"/>
                        <a:pt x="16614" y="24259"/>
                      </a:cubicBezTo>
                      <a:lnTo>
                        <a:pt x="16614" y="146832"/>
                      </a:lnTo>
                      <a:cubicBezTo>
                        <a:pt x="5751" y="155131"/>
                        <a:pt x="0" y="167899"/>
                        <a:pt x="0" y="181305"/>
                      </a:cubicBezTo>
                      <a:cubicBezTo>
                        <a:pt x="0" y="205564"/>
                        <a:pt x="19809" y="225355"/>
                        <a:pt x="44091" y="225355"/>
                      </a:cubicBezTo>
                      <a:cubicBezTo>
                        <a:pt x="68373" y="225355"/>
                        <a:pt x="88181" y="205564"/>
                        <a:pt x="88181" y="181305"/>
                      </a:cubicBezTo>
                      <a:cubicBezTo>
                        <a:pt x="87543" y="167899"/>
                        <a:pt x="81792" y="155131"/>
                        <a:pt x="70928" y="146832"/>
                      </a:cubicBezTo>
                      <a:close/>
                      <a:moveTo>
                        <a:pt x="43452" y="212587"/>
                      </a:moveTo>
                      <a:cubicBezTo>
                        <a:pt x="26199" y="212587"/>
                        <a:pt x="12141" y="198542"/>
                        <a:pt x="12141" y="181305"/>
                      </a:cubicBezTo>
                      <a:cubicBezTo>
                        <a:pt x="12141" y="171091"/>
                        <a:pt x="17253" y="162153"/>
                        <a:pt x="24921" y="155769"/>
                      </a:cubicBezTo>
                      <a:cubicBezTo>
                        <a:pt x="27477" y="154492"/>
                        <a:pt x="28755" y="152577"/>
                        <a:pt x="28755" y="150024"/>
                      </a:cubicBezTo>
                      <a:lnTo>
                        <a:pt x="28755" y="24898"/>
                      </a:lnTo>
                      <a:cubicBezTo>
                        <a:pt x="28755" y="23621"/>
                        <a:pt x="30033" y="12768"/>
                        <a:pt x="43452" y="12768"/>
                      </a:cubicBezTo>
                      <a:cubicBezTo>
                        <a:pt x="55593" y="12768"/>
                        <a:pt x="57509" y="21706"/>
                        <a:pt x="57509" y="24259"/>
                      </a:cubicBezTo>
                      <a:lnTo>
                        <a:pt x="57509" y="150662"/>
                      </a:lnTo>
                      <a:cubicBezTo>
                        <a:pt x="57509" y="153216"/>
                        <a:pt x="58788" y="155131"/>
                        <a:pt x="61343" y="156408"/>
                      </a:cubicBezTo>
                      <a:cubicBezTo>
                        <a:pt x="69650" y="162153"/>
                        <a:pt x="74763" y="171729"/>
                        <a:pt x="74763" y="181944"/>
                      </a:cubicBezTo>
                      <a:cubicBezTo>
                        <a:pt x="74763" y="198542"/>
                        <a:pt x="60704" y="212587"/>
                        <a:pt x="43452" y="212587"/>
                      </a:cubicBez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70" name="Ellipse 13">
                <a:extLst>
                  <a:ext uri="{FF2B5EF4-FFF2-40B4-BE49-F238E27FC236}">
                    <a16:creationId xmlns:a16="http://schemas.microsoft.com/office/drawing/2014/main" id="{478F88BA-9CAB-BB86-C51A-CBCC96F000E4}"/>
                  </a:ext>
                </a:extLst>
              </p:cNvPr>
              <p:cNvSpPr/>
              <p:nvPr/>
            </p:nvSpPr>
            <p:spPr bwMode="gray">
              <a:xfrm>
                <a:off x="3316401" y="2733675"/>
                <a:ext cx="96251" cy="93313"/>
              </a:xfrm>
              <a:prstGeom prst="ellipse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fr-FR" sz="1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Rectangle : coins arrondis 16">
              <a:extLst>
                <a:ext uri="{FF2B5EF4-FFF2-40B4-BE49-F238E27FC236}">
                  <a16:creationId xmlns:a16="http://schemas.microsoft.com/office/drawing/2014/main" id="{17A53BC7-B99E-9E3D-0FF8-7A1D6EABB00B}"/>
                </a:ext>
              </a:extLst>
            </p:cNvPr>
            <p:cNvSpPr/>
            <p:nvPr/>
          </p:nvSpPr>
          <p:spPr bwMode="gray">
            <a:xfrm>
              <a:off x="3353262" y="3501642"/>
              <a:ext cx="28800" cy="108000"/>
            </a:xfrm>
            <a:prstGeom prst="roundRect">
              <a:avLst>
                <a:gd name="adj" fmla="val 50000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fr-FR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44F9202-E8CE-B6A7-3FB3-700269F17983}"/>
              </a:ext>
            </a:extLst>
          </p:cNvPr>
          <p:cNvGrpSpPr/>
          <p:nvPr/>
        </p:nvGrpSpPr>
        <p:grpSpPr>
          <a:xfrm>
            <a:off x="6073305" y="828489"/>
            <a:ext cx="2773422" cy="313351"/>
            <a:chOff x="7543213" y="699730"/>
            <a:chExt cx="2773422" cy="313351"/>
          </a:xfrm>
        </p:grpSpPr>
        <p:sp>
          <p:nvSpPr>
            <p:cNvPr id="22" name="Rounded Rectangle 136">
              <a:extLst>
                <a:ext uri="{FF2B5EF4-FFF2-40B4-BE49-F238E27FC236}">
                  <a16:creationId xmlns:a16="http://schemas.microsoft.com/office/drawing/2014/main" id="{48FADFB5-B48F-6DCF-B01D-A5A24E2CDFDC}"/>
                </a:ext>
              </a:extLst>
            </p:cNvPr>
            <p:cNvSpPr/>
            <p:nvPr/>
          </p:nvSpPr>
          <p:spPr>
            <a:xfrm>
              <a:off x="8428181" y="699730"/>
              <a:ext cx="1073809" cy="313351"/>
            </a:xfrm>
            <a:prstGeom prst="round2DiagRect">
              <a:avLst/>
            </a:prstGeom>
            <a:solidFill>
              <a:srgbClr val="0047EC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Modélisation de la mortalité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136">
              <a:extLst>
                <a:ext uri="{FF2B5EF4-FFF2-40B4-BE49-F238E27FC236}">
                  <a16:creationId xmlns:a16="http://schemas.microsoft.com/office/drawing/2014/main" id="{CC5242E5-46DD-BFB3-0B0F-7AC84CCEC75B}"/>
                </a:ext>
              </a:extLst>
            </p:cNvPr>
            <p:cNvSpPr/>
            <p:nvPr/>
          </p:nvSpPr>
          <p:spPr>
            <a:xfrm>
              <a:off x="9394867" y="699730"/>
              <a:ext cx="921768" cy="313350"/>
            </a:xfrm>
            <a:prstGeom prst="round2DiagRect">
              <a:avLst/>
            </a:prstGeom>
            <a:solidFill>
              <a:schemeClr val="tx2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>
                  <a:solidFill>
                    <a:schemeClr val="bg1"/>
                  </a:solidFill>
                </a:rPr>
                <a:t>Projection à horizon 2070</a:t>
              </a:r>
              <a:endParaRPr lang="fr-FR" sz="900">
                <a:solidFill>
                  <a:schemeClr val="bg1"/>
                </a:solidFill>
              </a:endParaRPr>
            </a:p>
          </p:txBody>
        </p:sp>
        <p:sp>
          <p:nvSpPr>
            <p:cNvPr id="38" name="Rounded Rectangle 136">
              <a:extLst>
                <a:ext uri="{FF2B5EF4-FFF2-40B4-BE49-F238E27FC236}">
                  <a16:creationId xmlns:a16="http://schemas.microsoft.com/office/drawing/2014/main" id="{89D69A6F-8AB0-C08E-D18D-389DBB172C28}"/>
                </a:ext>
              </a:extLst>
            </p:cNvPr>
            <p:cNvSpPr/>
            <p:nvPr/>
          </p:nvSpPr>
          <p:spPr>
            <a:xfrm>
              <a:off x="7543213" y="699730"/>
              <a:ext cx="966686" cy="313351"/>
            </a:xfrm>
            <a:prstGeom prst="round2DiagRect">
              <a:avLst/>
            </a:prstGeom>
            <a:solidFill>
              <a:schemeClr val="tx2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Justification de la démarche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47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Modélisation de la mortalité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/>
              <a:t>État de l’art des modèles comparés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6" name="ZoneTexte 9">
            <a:extLst>
              <a:ext uri="{FF2B5EF4-FFF2-40B4-BE49-F238E27FC236}">
                <a16:creationId xmlns:a16="http://schemas.microsoft.com/office/drawing/2014/main" id="{84F45D83-2E56-35F3-87E1-612465A2E18F}"/>
              </a:ext>
            </a:extLst>
          </p:cNvPr>
          <p:cNvSpPr txBox="1"/>
          <p:nvPr/>
        </p:nvSpPr>
        <p:spPr>
          <a:xfrm>
            <a:off x="4767091" y="1464630"/>
            <a:ext cx="4312860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fr-FR" sz="1400" b="1">
                <a:solidFill>
                  <a:srgbClr val="313131"/>
                </a:solidFill>
              </a:rPr>
              <a:t>Comment expliquer la mortalité à partir des températures journalières ?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>
                <a:solidFill>
                  <a:srgbClr val="313131"/>
                </a:solidFill>
              </a:rPr>
              <a:t>Les modèles linéaires généralisés : un compromis entre </a:t>
            </a:r>
            <a:r>
              <a:rPr lang="fr-FR" sz="1400" b="1">
                <a:solidFill>
                  <a:srgbClr val="313131"/>
                </a:solidFill>
              </a:rPr>
              <a:t>précision</a:t>
            </a:r>
            <a:r>
              <a:rPr lang="fr-FR" sz="1400">
                <a:solidFill>
                  <a:srgbClr val="313131"/>
                </a:solidFill>
              </a:rPr>
              <a:t>, </a:t>
            </a:r>
            <a:r>
              <a:rPr lang="fr-FR" sz="1400" b="1">
                <a:solidFill>
                  <a:srgbClr val="313131"/>
                </a:solidFill>
              </a:rPr>
              <a:t>interprétabilité</a:t>
            </a:r>
            <a:r>
              <a:rPr lang="fr-FR" sz="1400">
                <a:solidFill>
                  <a:srgbClr val="313131"/>
                </a:solidFill>
              </a:rPr>
              <a:t> et </a:t>
            </a:r>
            <a:r>
              <a:rPr lang="fr-FR" sz="1400" b="1">
                <a:solidFill>
                  <a:srgbClr val="313131"/>
                </a:solidFill>
              </a:rPr>
              <a:t>temps de calcul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>
                <a:solidFill>
                  <a:srgbClr val="313131"/>
                </a:solidFill>
              </a:rPr>
              <a:t>Des </a:t>
            </a:r>
            <a:r>
              <a:rPr lang="fr-FR" sz="1400" b="1">
                <a:solidFill>
                  <a:srgbClr val="313131"/>
                </a:solidFill>
              </a:rPr>
              <a:t>extensions</a:t>
            </a:r>
            <a:r>
              <a:rPr lang="fr-FR" sz="1400">
                <a:solidFill>
                  <a:srgbClr val="313131"/>
                </a:solidFill>
              </a:rPr>
              <a:t> pour capter les </a:t>
            </a:r>
            <a:r>
              <a:rPr lang="fr-FR" sz="1400" b="1">
                <a:solidFill>
                  <a:srgbClr val="313131"/>
                </a:solidFill>
              </a:rPr>
              <a:t>non-linéarités</a:t>
            </a:r>
            <a:r>
              <a:rPr lang="fr-FR" sz="1400">
                <a:solidFill>
                  <a:srgbClr val="313131"/>
                </a:solidFill>
              </a:rPr>
              <a:t> et les </a:t>
            </a:r>
            <a:r>
              <a:rPr lang="fr-FR" sz="1400" b="1">
                <a:solidFill>
                  <a:srgbClr val="313131"/>
                </a:solidFill>
              </a:rPr>
              <a:t>effets persistants</a:t>
            </a:r>
            <a:endParaRPr lang="fr-FR" sz="1400">
              <a:solidFill>
                <a:srgbClr val="313131"/>
              </a:solidFill>
            </a:endParaRPr>
          </a:p>
        </p:txBody>
      </p:sp>
      <p:pic>
        <p:nvPicPr>
          <p:cNvPr id="7" name="Image 24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5EAFDD0F-CA78-C3A0-7B18-3C4E1878B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" y="2353828"/>
            <a:ext cx="4142159" cy="3086999"/>
          </a:xfrm>
          <a:prstGeom prst="rect">
            <a:avLst/>
          </a:prstGeom>
        </p:spPr>
      </p:pic>
      <p:sp>
        <p:nvSpPr>
          <p:cNvPr id="8" name="Flèche : bas 25">
            <a:extLst>
              <a:ext uri="{FF2B5EF4-FFF2-40B4-BE49-F238E27FC236}">
                <a16:creationId xmlns:a16="http://schemas.microsoft.com/office/drawing/2014/main" id="{C2F2856C-3E73-47C2-1EB2-FA0EC8939D92}"/>
              </a:ext>
            </a:extLst>
          </p:cNvPr>
          <p:cNvSpPr/>
          <p:nvPr/>
        </p:nvSpPr>
        <p:spPr bwMode="gray">
          <a:xfrm rot="16200000">
            <a:off x="6368641" y="1545062"/>
            <a:ext cx="738131" cy="4695777"/>
          </a:xfrm>
          <a:prstGeom prst="downArrow">
            <a:avLst/>
          </a:prstGeom>
          <a:gradFill flip="none" rotWithShape="1">
            <a:gsLst>
              <a:gs pos="0">
                <a:srgbClr val="85ABFF"/>
              </a:gs>
              <a:gs pos="50000">
                <a:srgbClr val="0040D0"/>
              </a:gs>
              <a:gs pos="100000">
                <a:srgbClr val="751141"/>
              </a:gs>
            </a:gsLst>
            <a:lin ang="5400000" scaled="0"/>
            <a:tileRect/>
          </a:gra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9" name="ZoneTexte 26">
            <a:extLst>
              <a:ext uri="{FF2B5EF4-FFF2-40B4-BE49-F238E27FC236}">
                <a16:creationId xmlns:a16="http://schemas.microsoft.com/office/drawing/2014/main" id="{7F3ED272-7F97-D48D-4716-4B28CFDF684D}"/>
              </a:ext>
            </a:extLst>
          </p:cNvPr>
          <p:cNvSpPr txBox="1"/>
          <p:nvPr/>
        </p:nvSpPr>
        <p:spPr>
          <a:xfrm>
            <a:off x="7486650" y="3231283"/>
            <a:ext cx="20785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600" b="1" i="1">
                <a:solidFill>
                  <a:srgbClr val="0040D0"/>
                </a:solidFill>
              </a:rPr>
              <a:t>Complexité</a:t>
            </a:r>
          </a:p>
        </p:txBody>
      </p:sp>
      <p:cxnSp>
        <p:nvCxnSpPr>
          <p:cNvPr id="10" name="Connecteur droit 27">
            <a:extLst>
              <a:ext uri="{FF2B5EF4-FFF2-40B4-BE49-F238E27FC236}">
                <a16:creationId xmlns:a16="http://schemas.microsoft.com/office/drawing/2014/main" id="{F7275E80-35B7-B960-90F6-D0E99F179783}"/>
              </a:ext>
            </a:extLst>
          </p:cNvPr>
          <p:cNvCxnSpPr/>
          <p:nvPr/>
        </p:nvCxnSpPr>
        <p:spPr>
          <a:xfrm>
            <a:off x="5126784" y="3523884"/>
            <a:ext cx="0" cy="765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28">
            <a:extLst>
              <a:ext uri="{FF2B5EF4-FFF2-40B4-BE49-F238E27FC236}">
                <a16:creationId xmlns:a16="http://schemas.microsoft.com/office/drawing/2014/main" id="{C6BE68FA-5735-B49E-6A50-ED52C4521860}"/>
              </a:ext>
            </a:extLst>
          </p:cNvPr>
          <p:cNvSpPr txBox="1"/>
          <p:nvPr/>
        </p:nvSpPr>
        <p:spPr>
          <a:xfrm>
            <a:off x="4311142" y="4306649"/>
            <a:ext cx="162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100000"/>
              <a:defRPr/>
            </a:pPr>
            <a:r>
              <a:rPr lang="fr-FR" sz="1600" i="1">
                <a:latin typeface="Franklin Gothic Book (Body)"/>
              </a:rPr>
              <a:t>Modèle </a:t>
            </a:r>
            <a:r>
              <a:rPr lang="fr-FR" sz="1600" b="1" i="1">
                <a:latin typeface="Franklin Gothic Book (Body)"/>
              </a:rPr>
              <a:t>SEG</a:t>
            </a:r>
            <a:r>
              <a:rPr lang="fr-FR" sz="1600" i="1">
                <a:latin typeface="Franklin Gothic Book (Body)"/>
              </a:rPr>
              <a:t> 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fr-FR" sz="1300">
                <a:latin typeface="Franklin Gothic Book (Body)"/>
              </a:rPr>
              <a:t>Effets de la chaleur et du froid </a:t>
            </a:r>
            <a:r>
              <a:rPr lang="fr-FR" sz="1300" b="1">
                <a:latin typeface="Franklin Gothic Book (Body)"/>
              </a:rPr>
              <a:t>linéaires</a:t>
            </a:r>
            <a:r>
              <a:rPr lang="fr-FR" sz="1300">
                <a:latin typeface="Franklin Gothic Book (Body)"/>
              </a:rPr>
              <a:t> et </a:t>
            </a:r>
            <a:r>
              <a:rPr lang="fr-FR" sz="1300" b="1">
                <a:latin typeface="Franklin Gothic Book (Body)"/>
              </a:rPr>
              <a:t>distincts</a:t>
            </a:r>
          </a:p>
        </p:txBody>
      </p:sp>
      <p:cxnSp>
        <p:nvCxnSpPr>
          <p:cNvPr id="12" name="Connecteur droit 29">
            <a:extLst>
              <a:ext uri="{FF2B5EF4-FFF2-40B4-BE49-F238E27FC236}">
                <a16:creationId xmlns:a16="http://schemas.microsoft.com/office/drawing/2014/main" id="{DC2CE152-BD41-5071-B3E9-E5F9F3246757}"/>
              </a:ext>
            </a:extLst>
          </p:cNvPr>
          <p:cNvCxnSpPr/>
          <p:nvPr/>
        </p:nvCxnSpPr>
        <p:spPr>
          <a:xfrm>
            <a:off x="6758866" y="3541293"/>
            <a:ext cx="0" cy="765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30">
            <a:extLst>
              <a:ext uri="{FF2B5EF4-FFF2-40B4-BE49-F238E27FC236}">
                <a16:creationId xmlns:a16="http://schemas.microsoft.com/office/drawing/2014/main" id="{60FD17A2-214A-B38E-257F-A1C8D035DE89}"/>
              </a:ext>
            </a:extLst>
          </p:cNvPr>
          <p:cNvSpPr txBox="1"/>
          <p:nvPr/>
        </p:nvSpPr>
        <p:spPr>
          <a:xfrm>
            <a:off x="5927706" y="4322691"/>
            <a:ext cx="16200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100000"/>
              <a:defRPr/>
            </a:pPr>
            <a:r>
              <a:rPr lang="fr-FR" sz="1600" i="1">
                <a:latin typeface="Franklin Gothic Book (Body)"/>
              </a:rPr>
              <a:t>Modèle </a:t>
            </a:r>
            <a:r>
              <a:rPr lang="fr-FR" sz="1600" b="1" i="1">
                <a:latin typeface="Franklin Gothic Book (Body)"/>
              </a:rPr>
              <a:t>CSDL</a:t>
            </a:r>
            <a:r>
              <a:rPr lang="fr-FR" sz="1600" i="1">
                <a:latin typeface="Franklin Gothic Book (Body)"/>
              </a:rPr>
              <a:t> 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fr-FR" sz="1300">
                <a:latin typeface="Franklin Gothic Book (Body)"/>
              </a:rPr>
              <a:t>Inclusion de variables </a:t>
            </a:r>
            <a:r>
              <a:rPr lang="fr-FR" sz="1300" b="1">
                <a:latin typeface="Franklin Gothic Book (Body)"/>
              </a:rPr>
              <a:t>retardées</a:t>
            </a:r>
            <a:endParaRPr lang="fr-FR" sz="1300">
              <a:latin typeface="Franklin Gothic Book (Body)"/>
            </a:endParaRPr>
          </a:p>
        </p:txBody>
      </p:sp>
      <p:cxnSp>
        <p:nvCxnSpPr>
          <p:cNvPr id="16" name="Connecteur droit 31">
            <a:extLst>
              <a:ext uri="{FF2B5EF4-FFF2-40B4-BE49-F238E27FC236}">
                <a16:creationId xmlns:a16="http://schemas.microsoft.com/office/drawing/2014/main" id="{EB503337-A0B0-91FA-B4FB-C6772EDE6036}"/>
              </a:ext>
            </a:extLst>
          </p:cNvPr>
          <p:cNvCxnSpPr/>
          <p:nvPr/>
        </p:nvCxnSpPr>
        <p:spPr>
          <a:xfrm>
            <a:off x="8339642" y="3523884"/>
            <a:ext cx="0" cy="7653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32">
            <a:extLst>
              <a:ext uri="{FF2B5EF4-FFF2-40B4-BE49-F238E27FC236}">
                <a16:creationId xmlns:a16="http://schemas.microsoft.com/office/drawing/2014/main" id="{F587D739-9253-DA83-98DB-F60FB336118E}"/>
              </a:ext>
            </a:extLst>
          </p:cNvPr>
          <p:cNvSpPr txBox="1"/>
          <p:nvPr/>
        </p:nvSpPr>
        <p:spPr>
          <a:xfrm>
            <a:off x="7529642" y="4322606"/>
            <a:ext cx="16200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100000"/>
              <a:defRPr/>
            </a:pPr>
            <a:r>
              <a:rPr lang="fr-FR" sz="1600" i="1">
                <a:latin typeface="Franklin Gothic Book (Body)"/>
              </a:rPr>
              <a:t>Modèle </a:t>
            </a:r>
            <a:r>
              <a:rPr lang="fr-FR" sz="1600" b="1" i="1">
                <a:latin typeface="Franklin Gothic Book (Body)"/>
              </a:rPr>
              <a:t>DLNM</a:t>
            </a:r>
            <a:r>
              <a:rPr lang="fr-FR" sz="1600" i="1">
                <a:latin typeface="Franklin Gothic Book (Body)"/>
              </a:rPr>
              <a:t> 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fr-FR" sz="1300">
                <a:latin typeface="Franklin Gothic Book (Body)"/>
              </a:rPr>
              <a:t>Prise en compte d’effets </a:t>
            </a:r>
            <a:r>
              <a:rPr lang="fr-FR" sz="1300" b="1">
                <a:latin typeface="Franklin Gothic Book (Body)"/>
              </a:rPr>
              <a:t>complexes</a:t>
            </a:r>
          </a:p>
        </p:txBody>
      </p:sp>
      <p:sp>
        <p:nvSpPr>
          <p:cNvPr id="18" name="ZoneTexte 33">
            <a:extLst>
              <a:ext uri="{FF2B5EF4-FFF2-40B4-BE49-F238E27FC236}">
                <a16:creationId xmlns:a16="http://schemas.microsoft.com/office/drawing/2014/main" id="{685C4B97-5F55-B418-C496-25FC0450EEBA}"/>
              </a:ext>
            </a:extLst>
          </p:cNvPr>
          <p:cNvSpPr txBox="1"/>
          <p:nvPr/>
        </p:nvSpPr>
        <p:spPr>
          <a:xfrm>
            <a:off x="326842" y="1927712"/>
            <a:ext cx="38644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200" i="1">
                <a:solidFill>
                  <a:srgbClr val="313131"/>
                </a:solidFill>
              </a:rPr>
              <a:t>Comparaison graphique des modèles SEG, CSDL et DLNM (source : </a:t>
            </a:r>
            <a:r>
              <a:rPr lang="fr-FR" sz="1200" i="1" err="1">
                <a:solidFill>
                  <a:srgbClr val="313131"/>
                </a:solidFill>
              </a:rPr>
              <a:t>Folkerts</a:t>
            </a:r>
            <a:r>
              <a:rPr lang="fr-FR" sz="1200" i="1">
                <a:solidFill>
                  <a:srgbClr val="313131"/>
                </a:solidFill>
              </a:rPr>
              <a:t> et al.)</a:t>
            </a:r>
          </a:p>
        </p:txBody>
      </p:sp>
      <p:sp>
        <p:nvSpPr>
          <p:cNvPr id="22" name="ZoneTexte 34">
            <a:extLst>
              <a:ext uri="{FF2B5EF4-FFF2-40B4-BE49-F238E27FC236}">
                <a16:creationId xmlns:a16="http://schemas.microsoft.com/office/drawing/2014/main" id="{9F3F58F5-22BC-8642-3BA6-891CA78E1DB6}"/>
              </a:ext>
            </a:extLst>
          </p:cNvPr>
          <p:cNvSpPr txBox="1"/>
          <p:nvPr/>
        </p:nvSpPr>
        <p:spPr>
          <a:xfrm>
            <a:off x="210283" y="5941039"/>
            <a:ext cx="408088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FR" sz="1100" i="1">
                <a:solidFill>
                  <a:srgbClr val="313131"/>
                </a:solidFill>
              </a:rPr>
              <a:t>RR : risque relatif de mortalité (ratio de mortalité par rapport à celle prédite avec l’optimum thermique, toutes choses égales par ailleurs)</a:t>
            </a:r>
          </a:p>
        </p:txBody>
      </p:sp>
      <p:sp>
        <p:nvSpPr>
          <p:cNvPr id="27" name="ZoneTexte 43">
            <a:extLst>
              <a:ext uri="{FF2B5EF4-FFF2-40B4-BE49-F238E27FC236}">
                <a16:creationId xmlns:a16="http://schemas.microsoft.com/office/drawing/2014/main" id="{E1C0297A-2D97-C3B5-FF77-F862770D50FF}"/>
              </a:ext>
            </a:extLst>
          </p:cNvPr>
          <p:cNvSpPr txBox="1"/>
          <p:nvPr/>
        </p:nvSpPr>
        <p:spPr>
          <a:xfrm>
            <a:off x="4715036" y="5740984"/>
            <a:ext cx="42186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400" b="1">
                <a:solidFill>
                  <a:srgbClr val="941651"/>
                </a:solidFill>
              </a:rPr>
              <a:t>Objectif de l’étude </a:t>
            </a:r>
            <a:r>
              <a:rPr lang="fr-FR" sz="1400">
                <a:solidFill>
                  <a:srgbClr val="941651"/>
                </a:solidFill>
              </a:rPr>
              <a:t>: déterminer le </a:t>
            </a:r>
            <a:r>
              <a:rPr lang="fr-FR" sz="1400" b="1">
                <a:solidFill>
                  <a:srgbClr val="941651"/>
                </a:solidFill>
              </a:rPr>
              <a:t>modèle le plus adapté </a:t>
            </a:r>
            <a:r>
              <a:rPr lang="fr-FR" sz="1400">
                <a:solidFill>
                  <a:srgbClr val="941651"/>
                </a:solidFill>
              </a:rPr>
              <a:t>à une analyse </a:t>
            </a:r>
            <a:r>
              <a:rPr lang="fr-FR" sz="1400" b="1">
                <a:solidFill>
                  <a:srgbClr val="941651"/>
                </a:solidFill>
              </a:rPr>
              <a:t>prospective</a:t>
            </a:r>
            <a:r>
              <a:rPr lang="fr-FR" sz="1400">
                <a:solidFill>
                  <a:srgbClr val="941651"/>
                </a:solidFill>
              </a:rPr>
              <a:t> tenant compte du dérèglement climatique</a:t>
            </a:r>
            <a:endParaRPr lang="fr-FR" sz="1400" b="1">
              <a:solidFill>
                <a:srgbClr val="941651"/>
              </a:solidFill>
            </a:endParaRPr>
          </a:p>
        </p:txBody>
      </p:sp>
      <p:cxnSp>
        <p:nvCxnSpPr>
          <p:cNvPr id="28" name="Connecteur droit avec flèche 45">
            <a:extLst>
              <a:ext uri="{FF2B5EF4-FFF2-40B4-BE49-F238E27FC236}">
                <a16:creationId xmlns:a16="http://schemas.microsoft.com/office/drawing/2014/main" id="{A8039AC4-0C90-D7CB-E0DF-7C6ED1D6B22F}"/>
              </a:ext>
            </a:extLst>
          </p:cNvPr>
          <p:cNvCxnSpPr/>
          <p:nvPr/>
        </p:nvCxnSpPr>
        <p:spPr>
          <a:xfrm flipH="1" flipV="1">
            <a:off x="3014822" y="5091394"/>
            <a:ext cx="142875" cy="461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46">
            <a:extLst>
              <a:ext uri="{FF2B5EF4-FFF2-40B4-BE49-F238E27FC236}">
                <a16:creationId xmlns:a16="http://schemas.microsoft.com/office/drawing/2014/main" id="{2ACA7027-DF41-A215-F251-7F7EC6BBDFFF}"/>
              </a:ext>
            </a:extLst>
          </p:cNvPr>
          <p:cNvSpPr txBox="1"/>
          <p:nvPr/>
        </p:nvSpPr>
        <p:spPr>
          <a:xfrm>
            <a:off x="2367122" y="5601879"/>
            <a:ext cx="19240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FR" sz="1400" b="1">
                <a:solidFill>
                  <a:srgbClr val="313131"/>
                </a:solidFill>
              </a:rPr>
              <a:t>Optimum thermique</a:t>
            </a:r>
          </a:p>
        </p:txBody>
      </p:sp>
    </p:spTree>
    <p:extLst>
      <p:ext uri="{BB962C8B-B14F-4D97-AF65-F5344CB8AC3E}">
        <p14:creationId xmlns:p14="http://schemas.microsoft.com/office/powerpoint/2010/main" val="64533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6124575" cy="283503"/>
          </a:xfrm>
        </p:spPr>
        <p:txBody>
          <a:bodyPr>
            <a:noAutofit/>
          </a:bodyPr>
          <a:lstStyle/>
          <a:p>
            <a:r>
              <a:rPr lang="fr-FR" sz="1600" b="0"/>
              <a:t>Modélisation de la mortalité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013" y="818254"/>
            <a:ext cx="5775117" cy="756720"/>
          </a:xfrm>
        </p:spPr>
        <p:txBody>
          <a:bodyPr>
            <a:normAutofit/>
          </a:bodyPr>
          <a:lstStyle/>
          <a:p>
            <a:r>
              <a:rPr lang="fr-FR" sz="1600" dirty="0"/>
              <a:t>Choix du cadre paramétrique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17554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9" name="ZoneTexte 9">
            <a:extLst>
              <a:ext uri="{FF2B5EF4-FFF2-40B4-BE49-F238E27FC236}">
                <a16:creationId xmlns:a16="http://schemas.microsoft.com/office/drawing/2014/main" id="{1A29525B-7CFF-617E-03F8-E7ED4FC84563}"/>
              </a:ext>
            </a:extLst>
          </p:cNvPr>
          <p:cNvSpPr txBox="1"/>
          <p:nvPr/>
        </p:nvSpPr>
        <p:spPr>
          <a:xfrm>
            <a:off x="438838" y="2839840"/>
            <a:ext cx="4500000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fr-FR" sz="1300" b="1">
                <a:solidFill>
                  <a:srgbClr val="313131"/>
                </a:solidFill>
              </a:rPr>
              <a:t>Hypothèse de loi retenue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300">
                <a:solidFill>
                  <a:srgbClr val="313131"/>
                </a:solidFill>
              </a:rPr>
              <a:t>La loi de Poisson est adaptée aux données de comptage mais suppose une </a:t>
            </a:r>
            <a:r>
              <a:rPr lang="fr-FR" sz="1300" b="1" err="1">
                <a:solidFill>
                  <a:srgbClr val="313131"/>
                </a:solidFill>
              </a:rPr>
              <a:t>équidispersion</a:t>
            </a:r>
            <a:r>
              <a:rPr lang="fr-FR" sz="1300">
                <a:solidFill>
                  <a:srgbClr val="313131"/>
                </a:solidFill>
              </a:rPr>
              <a:t> des nombres de décès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300" b="1">
                <a:solidFill>
                  <a:srgbClr val="313131"/>
                </a:solidFill>
              </a:rPr>
              <a:t>Le test de Cameron </a:t>
            </a:r>
            <a:r>
              <a:rPr lang="fr-FR" sz="1300">
                <a:solidFill>
                  <a:srgbClr val="313131"/>
                </a:solidFill>
              </a:rPr>
              <a:t>rejette l’hypothèse d’</a:t>
            </a:r>
            <a:r>
              <a:rPr lang="fr-FR" sz="1300" err="1">
                <a:solidFill>
                  <a:srgbClr val="313131"/>
                </a:solidFill>
              </a:rPr>
              <a:t>équidispersion</a:t>
            </a:r>
            <a:r>
              <a:rPr lang="fr-FR" sz="1300">
                <a:solidFill>
                  <a:srgbClr val="313131"/>
                </a:solidFill>
              </a:rPr>
              <a:t> au risque 5% : choix de la loi de </a:t>
            </a:r>
            <a:r>
              <a:rPr lang="fr-FR" sz="1300" b="1">
                <a:solidFill>
                  <a:srgbClr val="313131"/>
                </a:solidFill>
              </a:rPr>
              <a:t>quasi-Poisson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43">
                <a:extLst>
                  <a:ext uri="{FF2B5EF4-FFF2-40B4-BE49-F238E27FC236}">
                    <a16:creationId xmlns:a16="http://schemas.microsoft.com/office/drawing/2014/main" id="{A369CA15-1CFC-FE54-3737-FD377D1D8854}"/>
                  </a:ext>
                </a:extLst>
              </p:cNvPr>
              <p:cNvSpPr txBox="1"/>
              <p:nvPr/>
            </p:nvSpPr>
            <p:spPr>
              <a:xfrm>
                <a:off x="438838" y="4540967"/>
                <a:ext cx="4500000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1200"/>
                  </a:spcBef>
                  <a:buSzPct val="100000"/>
                </a:pPr>
                <a:r>
                  <a:rPr lang="fr-FR" sz="1300" b="1">
                    <a:solidFill>
                      <a:srgbClr val="313131"/>
                    </a:solidFill>
                  </a:rPr>
                  <a:t>Nombre de températures des jours précédents</a:t>
                </a:r>
              </a:p>
              <a:p>
                <a:pPr marL="285750" indent="-285750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fr-FR" sz="1300">
                    <a:solidFill>
                      <a:srgbClr val="313131"/>
                    </a:solidFill>
                  </a:rPr>
                  <a:t>On compare chaque modèle CSDL incluant les températures moyennes jusqu’aux </a:t>
                </a:r>
                <a14:m>
                  <m:oMath xmlns:m="http://schemas.openxmlformats.org/officeDocument/2006/math">
                    <m:r>
                      <a:rPr lang="fr-FR" sz="1300" b="0" i="1" smtClean="0">
                        <a:solidFill>
                          <a:srgbClr val="313131"/>
                        </a:solidFill>
                        <a:latin typeface="Cambria Math" panose="02040503050406030204" pitchFamily="18" charset="0"/>
                      </a:rPr>
                      <m:t>0, 1, …, 60 </m:t>
                    </m:r>
                  </m:oMath>
                </a14:m>
                <a:r>
                  <a:rPr lang="fr-FR" sz="1300">
                    <a:solidFill>
                      <a:srgbClr val="313131"/>
                    </a:solidFill>
                  </a:rPr>
                  <a:t>jours précédents.</a:t>
                </a:r>
              </a:p>
              <a:p>
                <a:pPr marL="285750" indent="-285750"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Ø"/>
                </a:pPr>
                <a:r>
                  <a:rPr lang="fr-FR" sz="1300">
                    <a:solidFill>
                      <a:srgbClr val="313131"/>
                    </a:solidFill>
                  </a:rPr>
                  <a:t>Critère de décision : une hausse du quasi-AIC, afin de </a:t>
                </a:r>
                <a:r>
                  <a:rPr lang="fr-FR" sz="1300" b="1">
                    <a:solidFill>
                      <a:srgbClr val="313131"/>
                    </a:solidFill>
                  </a:rPr>
                  <a:t>favoriser les modèles peu complexes</a:t>
                </a:r>
                <a:r>
                  <a:rPr lang="fr-FR" sz="1300">
                    <a:solidFill>
                      <a:srgbClr val="313131"/>
                    </a:solidFill>
                  </a:rPr>
                  <a:t>. </a:t>
                </a:r>
              </a:p>
              <a:p>
                <a:pPr>
                  <a:spcBef>
                    <a:spcPts val="1200"/>
                  </a:spcBef>
                  <a:buSzPct val="100000"/>
                </a:pPr>
                <a:r>
                  <a:rPr lang="fr-FR" sz="1300">
                    <a:solidFill>
                      <a:srgbClr val="313131"/>
                    </a:solidFill>
                  </a:rPr>
                  <a:t>Ce critère conduit à retenir </a:t>
                </a:r>
                <a14:m>
                  <m:oMath xmlns:m="http://schemas.openxmlformats.org/officeDocument/2006/math">
                    <m:r>
                      <a:rPr lang="fr-FR" sz="1300" b="0" i="1" smtClean="0">
                        <a:solidFill>
                          <a:srgbClr val="31313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sz="1300" b="0" i="1" smtClean="0">
                        <a:solidFill>
                          <a:srgbClr val="313131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fr-FR" sz="1300">
                    <a:solidFill>
                      <a:srgbClr val="313131"/>
                    </a:solidFill>
                  </a:rPr>
                  <a:t> retards.</a:t>
                </a:r>
              </a:p>
            </p:txBody>
          </p:sp>
        </mc:Choice>
        <mc:Fallback xmlns="">
          <p:sp>
            <p:nvSpPr>
              <p:cNvPr id="20" name="ZoneTexte 43">
                <a:extLst>
                  <a:ext uri="{FF2B5EF4-FFF2-40B4-BE49-F238E27FC236}">
                    <a16:creationId xmlns:a16="http://schemas.microsoft.com/office/drawing/2014/main" id="{A369CA15-1CFC-FE54-3737-FD377D1D8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38" y="4540967"/>
                <a:ext cx="4500000" cy="1661993"/>
              </a:xfrm>
              <a:prstGeom prst="rect">
                <a:avLst/>
              </a:prstGeom>
              <a:blipFill>
                <a:blip r:embed="rId4"/>
                <a:stretch>
                  <a:fillRect l="-2304" t="-3297" r="-298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48">
            <a:extLst>
              <a:ext uri="{FF2B5EF4-FFF2-40B4-BE49-F238E27FC236}">
                <a16:creationId xmlns:a16="http://schemas.microsoft.com/office/drawing/2014/main" id="{A263620F-63FA-0A72-D3FF-13B7FF4FCF2A}"/>
              </a:ext>
            </a:extLst>
          </p:cNvPr>
          <p:cNvSpPr txBox="1"/>
          <p:nvPr/>
        </p:nvSpPr>
        <p:spPr>
          <a:xfrm>
            <a:off x="438838" y="1508045"/>
            <a:ext cx="4500000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fr-FR" sz="1300" b="1">
                <a:solidFill>
                  <a:srgbClr val="313131"/>
                </a:solidFill>
              </a:rPr>
              <a:t>Séparation des données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300" b="1">
                <a:solidFill>
                  <a:srgbClr val="313131"/>
                </a:solidFill>
              </a:rPr>
              <a:t>Entraînement</a:t>
            </a:r>
            <a:r>
              <a:rPr lang="fr-FR" sz="1300">
                <a:solidFill>
                  <a:srgbClr val="313131"/>
                </a:solidFill>
              </a:rPr>
              <a:t> : 1990-2013 (80% des données)</a:t>
            </a:r>
          </a:p>
          <a:p>
            <a:pPr marL="285750" indent="-28575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300" b="1">
                <a:solidFill>
                  <a:srgbClr val="313131"/>
                </a:solidFill>
              </a:rPr>
              <a:t>Test</a:t>
            </a:r>
            <a:r>
              <a:rPr lang="fr-FR" sz="1300">
                <a:solidFill>
                  <a:srgbClr val="313131"/>
                </a:solidFill>
              </a:rPr>
              <a:t> : 2014-2019 (20% des données)</a:t>
            </a:r>
          </a:p>
        </p:txBody>
      </p:sp>
      <p:sp>
        <p:nvSpPr>
          <p:cNvPr id="24" name="ZoneTexte 24">
            <a:extLst>
              <a:ext uri="{FF2B5EF4-FFF2-40B4-BE49-F238E27FC236}">
                <a16:creationId xmlns:a16="http://schemas.microsoft.com/office/drawing/2014/main" id="{A6D6209C-A690-677B-B982-3F8DD2C2BF01}"/>
              </a:ext>
            </a:extLst>
          </p:cNvPr>
          <p:cNvSpPr txBox="1"/>
          <p:nvPr/>
        </p:nvSpPr>
        <p:spPr>
          <a:xfrm>
            <a:off x="5157190" y="1153503"/>
            <a:ext cx="377777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200" i="1">
                <a:solidFill>
                  <a:srgbClr val="313131"/>
                </a:solidFill>
              </a:rPr>
              <a:t>Distribution des décès journaliers observée et simulée par une loi de Poisson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E65FD44-3066-BBB6-EE59-E0BE0131FA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06"/>
          <a:stretch/>
        </p:blipFill>
        <p:spPr>
          <a:xfrm>
            <a:off x="5157190" y="1590233"/>
            <a:ext cx="3986810" cy="1947601"/>
          </a:xfrm>
          <a:prstGeom prst="rect">
            <a:avLst/>
          </a:prstGeom>
        </p:spPr>
      </p:pic>
      <p:pic>
        <p:nvPicPr>
          <p:cNvPr id="35" name="Image 31">
            <a:extLst>
              <a:ext uri="{FF2B5EF4-FFF2-40B4-BE49-F238E27FC236}">
                <a16:creationId xmlns:a16="http://schemas.microsoft.com/office/drawing/2014/main" id="{39D50581-2FCD-4CF0-2C36-0C519D8169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648" b="6893"/>
          <a:stretch/>
        </p:blipFill>
        <p:spPr>
          <a:xfrm>
            <a:off x="5150843" y="4959625"/>
            <a:ext cx="3733252" cy="1440000"/>
          </a:xfrm>
          <a:prstGeom prst="rect">
            <a:avLst/>
          </a:prstGeom>
        </p:spPr>
      </p:pic>
      <p:grpSp>
        <p:nvGrpSpPr>
          <p:cNvPr id="36" name="Groupe 34">
            <a:extLst>
              <a:ext uri="{FF2B5EF4-FFF2-40B4-BE49-F238E27FC236}">
                <a16:creationId xmlns:a16="http://schemas.microsoft.com/office/drawing/2014/main" id="{D7B5AFB4-FAB4-2F1C-745C-1502F8FC6B98}"/>
              </a:ext>
            </a:extLst>
          </p:cNvPr>
          <p:cNvGrpSpPr/>
          <p:nvPr/>
        </p:nvGrpSpPr>
        <p:grpSpPr>
          <a:xfrm>
            <a:off x="5160821" y="3866885"/>
            <a:ext cx="3723274" cy="1116000"/>
            <a:chOff x="436017" y="4200228"/>
            <a:chExt cx="3723274" cy="1092739"/>
          </a:xfrm>
        </p:grpSpPr>
        <p:pic>
          <p:nvPicPr>
            <p:cNvPr id="37" name="Image 32">
              <a:extLst>
                <a:ext uri="{FF2B5EF4-FFF2-40B4-BE49-F238E27FC236}">
                  <a16:creationId xmlns:a16="http://schemas.microsoft.com/office/drawing/2014/main" id="{6B456DE1-EAFF-8A2D-A67A-3CB60CD26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092" b="27298"/>
            <a:stretch/>
          </p:blipFill>
          <p:spPr>
            <a:xfrm>
              <a:off x="436017" y="4200228"/>
              <a:ext cx="3723274" cy="1092739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994DB48-55A6-B2A8-F596-4651A6506401}"/>
                </a:ext>
              </a:extLst>
            </p:cNvPr>
            <p:cNvSpPr/>
            <p:nvPr/>
          </p:nvSpPr>
          <p:spPr bwMode="gray">
            <a:xfrm>
              <a:off x="983182" y="5190148"/>
              <a:ext cx="2860907" cy="8329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fr-FR" sz="16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39" name="Connecteur droit avec flèche 46">
            <a:extLst>
              <a:ext uri="{FF2B5EF4-FFF2-40B4-BE49-F238E27FC236}">
                <a16:creationId xmlns:a16="http://schemas.microsoft.com/office/drawing/2014/main" id="{092CCE02-98C1-2C5B-65FB-8C6F8F105469}"/>
              </a:ext>
            </a:extLst>
          </p:cNvPr>
          <p:cNvCxnSpPr/>
          <p:nvPr/>
        </p:nvCxnSpPr>
        <p:spPr>
          <a:xfrm flipH="1">
            <a:off x="6965394" y="5407357"/>
            <a:ext cx="154250" cy="342900"/>
          </a:xfrm>
          <a:prstGeom prst="straightConnector1">
            <a:avLst/>
          </a:prstGeom>
          <a:ln>
            <a:solidFill>
              <a:srgbClr val="005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47">
            <a:extLst>
              <a:ext uri="{FF2B5EF4-FFF2-40B4-BE49-F238E27FC236}">
                <a16:creationId xmlns:a16="http://schemas.microsoft.com/office/drawing/2014/main" id="{89F8C7E7-F90F-2DEB-CC0C-BEDF669EB9B9}"/>
              </a:ext>
            </a:extLst>
          </p:cNvPr>
          <p:cNvSpPr txBox="1"/>
          <p:nvPr/>
        </p:nvSpPr>
        <p:spPr>
          <a:xfrm>
            <a:off x="7186615" y="5299407"/>
            <a:ext cx="132873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FR" sz="1100">
                <a:solidFill>
                  <a:srgbClr val="0059FF"/>
                </a:solidFill>
              </a:rPr>
              <a:t>Légère augmentation de l’AIC</a:t>
            </a:r>
          </a:p>
        </p:txBody>
      </p:sp>
      <p:cxnSp>
        <p:nvCxnSpPr>
          <p:cNvPr id="41" name="Connecteur droit avec flèche 46">
            <a:extLst>
              <a:ext uri="{FF2B5EF4-FFF2-40B4-BE49-F238E27FC236}">
                <a16:creationId xmlns:a16="http://schemas.microsoft.com/office/drawing/2014/main" id="{08B21DB3-C32C-C5FA-9E26-BE164E037394}"/>
              </a:ext>
            </a:extLst>
          </p:cNvPr>
          <p:cNvCxnSpPr>
            <a:cxnSpLocks/>
          </p:cNvCxnSpPr>
          <p:nvPr/>
        </p:nvCxnSpPr>
        <p:spPr>
          <a:xfrm flipV="1">
            <a:off x="6404898" y="3227646"/>
            <a:ext cx="106104" cy="361685"/>
          </a:xfrm>
          <a:prstGeom prst="straightConnector1">
            <a:avLst/>
          </a:prstGeom>
          <a:ln>
            <a:solidFill>
              <a:srgbClr val="9416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7">
            <a:extLst>
              <a:ext uri="{FF2B5EF4-FFF2-40B4-BE49-F238E27FC236}">
                <a16:creationId xmlns:a16="http://schemas.microsoft.com/office/drawing/2014/main" id="{725D98D8-58A6-8F51-A325-8C9737785E79}"/>
              </a:ext>
            </a:extLst>
          </p:cNvPr>
          <p:cNvSpPr txBox="1"/>
          <p:nvPr/>
        </p:nvSpPr>
        <p:spPr>
          <a:xfrm>
            <a:off x="5742762" y="3632289"/>
            <a:ext cx="132873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fr-FR" sz="1100">
                <a:solidFill>
                  <a:srgbClr val="941651"/>
                </a:solidFill>
              </a:rPr>
              <a:t>Surdispersion</a:t>
            </a:r>
          </a:p>
        </p:txBody>
      </p:sp>
    </p:spTree>
    <p:extLst>
      <p:ext uri="{BB962C8B-B14F-4D97-AF65-F5344CB8AC3E}">
        <p14:creationId xmlns:p14="http://schemas.microsoft.com/office/powerpoint/2010/main" val="400145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2223</Words>
  <Application>Microsoft Office PowerPoint</Application>
  <PresentationFormat>Affichage à l'écran (4:3)</PresentationFormat>
  <Paragraphs>374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Franklin Gothic Book</vt:lpstr>
      <vt:lpstr>Franklin Gothic Book (Body)</vt:lpstr>
      <vt:lpstr>Franklin Gothic Medium</vt:lpstr>
      <vt:lpstr>Wingdings</vt:lpstr>
      <vt:lpstr>Wingdings 2</vt:lpstr>
      <vt:lpstr>Thème Office</vt:lpstr>
      <vt:lpstr>Présentation PowerPoint</vt:lpstr>
      <vt:lpstr>Motivation d’une étude du lien température-mortalité</vt:lpstr>
      <vt:lpstr>SOMMAIRE</vt:lpstr>
      <vt:lpstr>SOMMAIRE</vt:lpstr>
      <vt:lpstr>Justification de la démarche</vt:lpstr>
      <vt:lpstr>Justification de la démarche</vt:lpstr>
      <vt:lpstr>SOMMAIRE</vt:lpstr>
      <vt:lpstr>Modélisation de la mortalité</vt:lpstr>
      <vt:lpstr>Modélisation de la mortalité</vt:lpstr>
      <vt:lpstr>Modélisation de la mortalité</vt:lpstr>
      <vt:lpstr>Modélisation de la mortalité</vt:lpstr>
      <vt:lpstr>Modélisation de la mortalité</vt:lpstr>
      <vt:lpstr>Modélisation de la mortalité</vt:lpstr>
      <vt:lpstr>Modélisation de la mortalité</vt:lpstr>
      <vt:lpstr>SOMMAIRE</vt:lpstr>
      <vt:lpstr>Projections à horizon 2070</vt:lpstr>
      <vt:lpstr>Projections à horizon 2070</vt:lpstr>
      <vt:lpstr>Projections à horizon 2070</vt:lpstr>
      <vt:lpstr>Projections à horizon 2070</vt:lpstr>
      <vt:lpstr>Projections à horizon 2070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Marie-Laure Havis</dc:creator>
  <cp:lastModifiedBy>Benoit BENNETOT</cp:lastModifiedBy>
  <cp:revision>4</cp:revision>
  <dcterms:created xsi:type="dcterms:W3CDTF">2020-09-04T10:10:11Z</dcterms:created>
  <dcterms:modified xsi:type="dcterms:W3CDTF">2024-10-02T15:09:49Z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2024-06-05T10:09:59Z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fac891d8-4fb1-4388-815f-27357bd77c3b</vt:lpwstr>
  </property>
  <property fmtid="{D5CDD505-2E9C-101B-9397-08002B2CF9AE}" pid="8" name="MSIP_Label_ea60d57e-af5b-4752-ac57-3e4f28ca11dc_ContentBits">
    <vt:lpwstr>0</vt:lpwstr>
  </property>
</Properties>
</file>